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1"/>
  </p:notesMasterIdLst>
  <p:handoutMasterIdLst>
    <p:handoutMasterId r:id="rId62"/>
  </p:handoutMasterIdLst>
  <p:sldIdLst>
    <p:sldId id="256" r:id="rId2"/>
    <p:sldId id="694" r:id="rId3"/>
    <p:sldId id="311" r:id="rId4"/>
    <p:sldId id="654" r:id="rId5"/>
    <p:sldId id="318" r:id="rId6"/>
    <p:sldId id="331" r:id="rId7"/>
    <p:sldId id="631" r:id="rId8"/>
    <p:sldId id="653" r:id="rId9"/>
    <p:sldId id="679" r:id="rId10"/>
    <p:sldId id="693" r:id="rId11"/>
    <p:sldId id="632" r:id="rId12"/>
    <p:sldId id="650" r:id="rId13"/>
    <p:sldId id="664" r:id="rId14"/>
    <p:sldId id="666" r:id="rId15"/>
    <p:sldId id="675" r:id="rId16"/>
    <p:sldId id="667" r:id="rId17"/>
    <p:sldId id="668" r:id="rId18"/>
    <p:sldId id="669" r:id="rId19"/>
    <p:sldId id="670" r:id="rId20"/>
    <p:sldId id="671" r:id="rId21"/>
    <p:sldId id="672" r:id="rId22"/>
    <p:sldId id="673" r:id="rId23"/>
    <p:sldId id="681" r:id="rId24"/>
    <p:sldId id="682" r:id="rId25"/>
    <p:sldId id="683" r:id="rId26"/>
    <p:sldId id="684" r:id="rId27"/>
    <p:sldId id="685" r:id="rId28"/>
    <p:sldId id="689" r:id="rId29"/>
    <p:sldId id="690" r:id="rId30"/>
    <p:sldId id="691" r:id="rId31"/>
    <p:sldId id="665" r:id="rId32"/>
    <p:sldId id="655" r:id="rId33"/>
    <p:sldId id="656" r:id="rId34"/>
    <p:sldId id="323" r:id="rId35"/>
    <p:sldId id="333" r:id="rId36"/>
    <p:sldId id="334" r:id="rId37"/>
    <p:sldId id="634" r:id="rId38"/>
    <p:sldId id="657" r:id="rId39"/>
    <p:sldId id="676" r:id="rId40"/>
    <p:sldId id="658" r:id="rId41"/>
    <p:sldId id="659" r:id="rId42"/>
    <p:sldId id="677" r:id="rId43"/>
    <p:sldId id="678" r:id="rId44"/>
    <p:sldId id="651" r:id="rId45"/>
    <p:sldId id="639" r:id="rId46"/>
    <p:sldId id="636" r:id="rId47"/>
    <p:sldId id="637" r:id="rId48"/>
    <p:sldId id="652" r:id="rId49"/>
    <p:sldId id="644" r:id="rId50"/>
    <p:sldId id="640" r:id="rId51"/>
    <p:sldId id="641" r:id="rId52"/>
    <p:sldId id="642" r:id="rId53"/>
    <p:sldId id="663" r:id="rId54"/>
    <p:sldId id="552" r:id="rId55"/>
    <p:sldId id="617" r:id="rId56"/>
    <p:sldId id="607" r:id="rId57"/>
    <p:sldId id="695" r:id="rId58"/>
    <p:sldId id="660" r:id="rId59"/>
    <p:sldId id="692" r:id="rId60"/>
  </p:sldIdLst>
  <p:sldSz cx="9144000" cy="6858000" type="screen4x3"/>
  <p:notesSz cx="9588500" cy="7302500"/>
  <p:defaultTextStyle>
    <a:defPPr>
      <a:defRPr lang="en-US"/>
    </a:defPPr>
    <a:lvl1pPr algn="ctr" rtl="0" eaLnBrk="0" fontAlgn="base" hangingPunct="0">
      <a:spcBef>
        <a:spcPct val="0"/>
      </a:spcBef>
      <a:spcAft>
        <a:spcPct val="0"/>
      </a:spcAft>
      <a:defRPr sz="600" b="1" kern="1200">
        <a:solidFill>
          <a:schemeClr val="tx1"/>
        </a:solidFill>
        <a:latin typeface="Courier New" panose="02070309020205020404" pitchFamily="49" charset="0"/>
        <a:ea typeface="+mn-ea"/>
        <a:cs typeface="+mn-cs"/>
      </a:defRPr>
    </a:lvl1pPr>
    <a:lvl2pPr marL="457200" algn="ctr" rtl="0" eaLnBrk="0" fontAlgn="base" hangingPunct="0">
      <a:spcBef>
        <a:spcPct val="0"/>
      </a:spcBef>
      <a:spcAft>
        <a:spcPct val="0"/>
      </a:spcAft>
      <a:defRPr sz="600" b="1" kern="1200">
        <a:solidFill>
          <a:schemeClr val="tx1"/>
        </a:solidFill>
        <a:latin typeface="Courier New" panose="02070309020205020404" pitchFamily="49" charset="0"/>
        <a:ea typeface="+mn-ea"/>
        <a:cs typeface="+mn-cs"/>
      </a:defRPr>
    </a:lvl2pPr>
    <a:lvl3pPr marL="914400" algn="ctr" rtl="0" eaLnBrk="0" fontAlgn="base" hangingPunct="0">
      <a:spcBef>
        <a:spcPct val="0"/>
      </a:spcBef>
      <a:spcAft>
        <a:spcPct val="0"/>
      </a:spcAft>
      <a:defRPr sz="600" b="1" kern="1200">
        <a:solidFill>
          <a:schemeClr val="tx1"/>
        </a:solidFill>
        <a:latin typeface="Courier New" panose="02070309020205020404" pitchFamily="49" charset="0"/>
        <a:ea typeface="+mn-ea"/>
        <a:cs typeface="+mn-cs"/>
      </a:defRPr>
    </a:lvl3pPr>
    <a:lvl4pPr marL="1371600" algn="ctr" rtl="0" eaLnBrk="0" fontAlgn="base" hangingPunct="0">
      <a:spcBef>
        <a:spcPct val="0"/>
      </a:spcBef>
      <a:spcAft>
        <a:spcPct val="0"/>
      </a:spcAft>
      <a:defRPr sz="600" b="1" kern="1200">
        <a:solidFill>
          <a:schemeClr val="tx1"/>
        </a:solidFill>
        <a:latin typeface="Courier New" panose="02070309020205020404" pitchFamily="49" charset="0"/>
        <a:ea typeface="+mn-ea"/>
        <a:cs typeface="+mn-cs"/>
      </a:defRPr>
    </a:lvl4pPr>
    <a:lvl5pPr marL="1828800" algn="ctr" rtl="0" eaLnBrk="0" fontAlgn="base" hangingPunct="0">
      <a:spcBef>
        <a:spcPct val="0"/>
      </a:spcBef>
      <a:spcAft>
        <a:spcPct val="0"/>
      </a:spcAft>
      <a:defRPr sz="600" b="1" kern="1200">
        <a:solidFill>
          <a:schemeClr val="tx1"/>
        </a:solidFill>
        <a:latin typeface="Courier New" panose="02070309020205020404" pitchFamily="49" charset="0"/>
        <a:ea typeface="+mn-ea"/>
        <a:cs typeface="+mn-cs"/>
      </a:defRPr>
    </a:lvl5pPr>
    <a:lvl6pPr marL="2286000" algn="l" defTabSz="914400" rtl="0" eaLnBrk="1" latinLnBrk="0" hangingPunct="1">
      <a:defRPr sz="600" b="1" kern="1200">
        <a:solidFill>
          <a:schemeClr val="tx1"/>
        </a:solidFill>
        <a:latin typeface="Courier New" panose="02070309020205020404" pitchFamily="49" charset="0"/>
        <a:ea typeface="+mn-ea"/>
        <a:cs typeface="+mn-cs"/>
      </a:defRPr>
    </a:lvl6pPr>
    <a:lvl7pPr marL="2743200" algn="l" defTabSz="914400" rtl="0" eaLnBrk="1" latinLnBrk="0" hangingPunct="1">
      <a:defRPr sz="600" b="1" kern="1200">
        <a:solidFill>
          <a:schemeClr val="tx1"/>
        </a:solidFill>
        <a:latin typeface="Courier New" panose="02070309020205020404" pitchFamily="49" charset="0"/>
        <a:ea typeface="+mn-ea"/>
        <a:cs typeface="+mn-cs"/>
      </a:defRPr>
    </a:lvl7pPr>
    <a:lvl8pPr marL="3200400" algn="l" defTabSz="914400" rtl="0" eaLnBrk="1" latinLnBrk="0" hangingPunct="1">
      <a:defRPr sz="600" b="1" kern="1200">
        <a:solidFill>
          <a:schemeClr val="tx1"/>
        </a:solidFill>
        <a:latin typeface="Courier New" panose="02070309020205020404" pitchFamily="49" charset="0"/>
        <a:ea typeface="+mn-ea"/>
        <a:cs typeface="+mn-cs"/>
      </a:defRPr>
    </a:lvl8pPr>
    <a:lvl9pPr marL="3657600" algn="l" defTabSz="914400" rtl="0" eaLnBrk="1" latinLnBrk="0" hangingPunct="1">
      <a:defRPr sz="600" b="1" kern="1200">
        <a:solidFill>
          <a:schemeClr val="tx1"/>
        </a:solidFill>
        <a:latin typeface="Courier New" panose="02070309020205020404" pitchFamily="49" charset="0"/>
        <a:ea typeface="+mn-ea"/>
        <a:cs typeface="+mn-cs"/>
      </a:defRPr>
    </a:lvl9pPr>
  </p:defaultTextStyle>
  <p:extLst>
    <p:ext uri="{EFAFB233-063F-42B5-8137-9DF3F51BA10A}">
      <p15:sldGuideLst xmlns:p15="http://schemas.microsoft.com/office/powerpoint/2012/main">
        <p15:guide id="1" orient="horz" pos="2221">
          <p15:clr>
            <a:srgbClr val="A4A3A4"/>
          </p15:clr>
        </p15:guide>
        <p15:guide id="2">
          <p15:clr>
            <a:srgbClr val="A4A3A4"/>
          </p15:clr>
        </p15:guide>
      </p15:sldGuideLst>
    </p:ext>
    <p:ext uri="{2D200454-40CA-4A62-9FC3-DE9A4176ACB9}">
      <p15:notesGuideLst xmlns:p15="http://schemas.microsoft.com/office/powerpoint/2012/main">
        <p15:guide id="1" orient="horz" pos="2300">
          <p15:clr>
            <a:srgbClr val="A4A3A4"/>
          </p15:clr>
        </p15:guide>
        <p15:guide id="2" pos="301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4747"/>
    <a:srgbClr val="F4F4F4"/>
    <a:srgbClr val="FCFEB9"/>
    <a:srgbClr val="CECECE"/>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82" autoAdjust="0"/>
    <p:restoredTop sz="94621" autoAdjust="0"/>
  </p:normalViewPr>
  <p:slideViewPr>
    <p:cSldViewPr snapToGrid="0">
      <p:cViewPr varScale="1">
        <p:scale>
          <a:sx n="112" d="100"/>
          <a:sy n="112" d="100"/>
        </p:scale>
        <p:origin x="868" y="60"/>
      </p:cViewPr>
      <p:guideLst>
        <p:guide orient="horz" pos="2221"/>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3648"/>
    </p:cViewPr>
  </p:sorterViewPr>
  <p:notesViewPr>
    <p:cSldViewPr snapToGrid="0">
      <p:cViewPr varScale="1">
        <p:scale>
          <a:sx n="41" d="100"/>
          <a:sy n="41" d="100"/>
        </p:scale>
        <p:origin x="-1242" y="-84"/>
      </p:cViewPr>
      <p:guideLst>
        <p:guide orient="horz" pos="2300"/>
        <p:guide pos="301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9.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3.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154488"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101" tIns="0" rIns="20101" bIns="0" numCol="1" anchor="t" anchorCtr="0" compatLnSpc="1">
            <a:prstTxWarp prst="textNoShape">
              <a:avLst/>
            </a:prstTxWarp>
          </a:bodyPr>
          <a:lstStyle>
            <a:lvl1pPr marL="301625" indent="-301625" algn="l" defTabSz="965200">
              <a:defRPr sz="1000" b="0" i="1">
                <a:latin typeface="Book Antiqua" panose="02040602050305030304" pitchFamily="18" charset="0"/>
              </a:defRPr>
            </a:lvl1pPr>
          </a:lstStyle>
          <a:p>
            <a:endParaRPr lang="en-US" altLang="en-US"/>
          </a:p>
        </p:txBody>
      </p:sp>
      <p:sp>
        <p:nvSpPr>
          <p:cNvPr id="3075" name="Rectangle 3"/>
          <p:cNvSpPr>
            <a:spLocks noGrp="1" noChangeArrowheads="1"/>
          </p:cNvSpPr>
          <p:nvPr>
            <p:ph type="dt" sz="quarter" idx="1"/>
          </p:nvPr>
        </p:nvSpPr>
        <p:spPr bwMode="auto">
          <a:xfrm>
            <a:off x="5434013" y="0"/>
            <a:ext cx="4154487"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101" tIns="0" rIns="20101" bIns="0" numCol="1" anchor="t" anchorCtr="0" compatLnSpc="1">
            <a:prstTxWarp prst="textNoShape">
              <a:avLst/>
            </a:prstTxWarp>
          </a:bodyPr>
          <a:lstStyle>
            <a:lvl1pPr marL="301625" indent="-301625" algn="r" defTabSz="965200">
              <a:defRPr sz="1000" b="0" i="1">
                <a:latin typeface="Book Antiqua" panose="02040602050305030304" pitchFamily="18" charset="0"/>
              </a:defRPr>
            </a:lvl1pPr>
          </a:lstStyle>
          <a:p>
            <a:endParaRPr lang="en-US" altLang="en-US"/>
          </a:p>
        </p:txBody>
      </p:sp>
      <p:sp>
        <p:nvSpPr>
          <p:cNvPr id="3076" name="Rectangle 4"/>
          <p:cNvSpPr>
            <a:spLocks noGrp="1" noChangeArrowheads="1"/>
          </p:cNvSpPr>
          <p:nvPr>
            <p:ph type="ftr" sz="quarter" idx="2"/>
          </p:nvPr>
        </p:nvSpPr>
        <p:spPr bwMode="auto">
          <a:xfrm>
            <a:off x="0" y="6937375"/>
            <a:ext cx="4154488"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101" tIns="0" rIns="20101" bIns="0" numCol="1" anchor="b" anchorCtr="0" compatLnSpc="1">
            <a:prstTxWarp prst="textNoShape">
              <a:avLst/>
            </a:prstTxWarp>
          </a:bodyPr>
          <a:lstStyle>
            <a:lvl1pPr marL="301625" indent="-301625" algn="l" defTabSz="965200">
              <a:defRPr sz="1000" b="0" i="1">
                <a:latin typeface="Book Antiqua" panose="02040602050305030304" pitchFamily="18" charset="0"/>
              </a:defRPr>
            </a:lvl1pPr>
          </a:lstStyle>
          <a:p>
            <a:endParaRPr lang="en-US" altLang="en-US"/>
          </a:p>
        </p:txBody>
      </p:sp>
      <p:sp>
        <p:nvSpPr>
          <p:cNvPr id="3077" name="Rectangle 5"/>
          <p:cNvSpPr>
            <a:spLocks noGrp="1" noChangeArrowheads="1"/>
          </p:cNvSpPr>
          <p:nvPr>
            <p:ph type="sldNum" sz="quarter" idx="3"/>
          </p:nvPr>
        </p:nvSpPr>
        <p:spPr bwMode="auto">
          <a:xfrm>
            <a:off x="5434013" y="6937375"/>
            <a:ext cx="4154487"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101" tIns="0" rIns="20101" bIns="0" numCol="1" anchor="b" anchorCtr="0" compatLnSpc="1">
            <a:prstTxWarp prst="textNoShape">
              <a:avLst/>
            </a:prstTxWarp>
          </a:bodyPr>
          <a:lstStyle>
            <a:lvl1pPr marL="301625" indent="-301625" algn="r" defTabSz="965200">
              <a:defRPr sz="1000" b="0" i="1">
                <a:latin typeface="Book Antiqua" panose="02040602050305030304" pitchFamily="18" charset="0"/>
              </a:defRPr>
            </a:lvl1pPr>
          </a:lstStyle>
          <a:p>
            <a:fld id="{9A5F89A4-EE1E-4EB8-A072-CC3D6D879872}" type="slidenum">
              <a:rPr lang="en-US" altLang="en-US"/>
              <a:pPr/>
              <a:t>‹#›</a:t>
            </a:fld>
            <a:endParaRPr lang="en-US" altLang="en-US"/>
          </a:p>
        </p:txBody>
      </p:sp>
      <p:sp>
        <p:nvSpPr>
          <p:cNvPr id="3078" name="Rectangle 6"/>
          <p:cNvSpPr>
            <a:spLocks noChangeArrowheads="1"/>
          </p:cNvSpPr>
          <p:nvPr/>
        </p:nvSpPr>
        <p:spPr bwMode="auto">
          <a:xfrm>
            <a:off x="4384675" y="6956425"/>
            <a:ext cx="819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130" tIns="46903" rIns="92130" bIns="46903">
            <a:spAutoFit/>
          </a:bodyPr>
          <a:lstStyle>
            <a:lvl1pPr algn="l" defTabSz="917575">
              <a:defRPr sz="2400">
                <a:solidFill>
                  <a:schemeClr val="tx1"/>
                </a:solidFill>
                <a:latin typeface="Times New Roman" panose="02020603050405020304" pitchFamily="18" charset="0"/>
              </a:defRPr>
            </a:lvl1pPr>
            <a:lvl2pPr marL="458788" algn="l" defTabSz="917575">
              <a:defRPr sz="2400">
                <a:solidFill>
                  <a:schemeClr val="tx1"/>
                </a:solidFill>
                <a:latin typeface="Times New Roman" panose="02020603050405020304" pitchFamily="18" charset="0"/>
              </a:defRPr>
            </a:lvl2pPr>
            <a:lvl3pPr marL="917575" algn="l" defTabSz="917575">
              <a:defRPr sz="2400">
                <a:solidFill>
                  <a:schemeClr val="tx1"/>
                </a:solidFill>
                <a:latin typeface="Times New Roman" panose="02020603050405020304" pitchFamily="18" charset="0"/>
              </a:defRPr>
            </a:lvl3pPr>
            <a:lvl4pPr marL="1376363" algn="l" defTabSz="917575">
              <a:defRPr sz="2400">
                <a:solidFill>
                  <a:schemeClr val="tx1"/>
                </a:solidFill>
                <a:latin typeface="Times New Roman" panose="02020603050405020304" pitchFamily="18" charset="0"/>
              </a:defRPr>
            </a:lvl4pPr>
            <a:lvl5pPr algn="l" defTabSz="917575">
              <a:defRPr sz="2400">
                <a:solidFill>
                  <a:schemeClr val="tx1"/>
                </a:solidFill>
                <a:latin typeface="Times New Roman" panose="02020603050405020304" pitchFamily="18" charset="0"/>
              </a:defRPr>
            </a:lvl5pPr>
            <a:lvl6pPr defTabSz="917575" eaLnBrk="0" fontAlgn="base" hangingPunct="0">
              <a:spcBef>
                <a:spcPct val="0"/>
              </a:spcBef>
              <a:spcAft>
                <a:spcPct val="0"/>
              </a:spcAft>
              <a:defRPr sz="2400">
                <a:solidFill>
                  <a:schemeClr val="tx1"/>
                </a:solidFill>
                <a:latin typeface="Times New Roman" panose="02020603050405020304" pitchFamily="18" charset="0"/>
              </a:defRPr>
            </a:lvl6pPr>
            <a:lvl7pPr defTabSz="917575" eaLnBrk="0" fontAlgn="base" hangingPunct="0">
              <a:spcBef>
                <a:spcPct val="0"/>
              </a:spcBef>
              <a:spcAft>
                <a:spcPct val="0"/>
              </a:spcAft>
              <a:defRPr sz="2400">
                <a:solidFill>
                  <a:schemeClr val="tx1"/>
                </a:solidFill>
                <a:latin typeface="Times New Roman" panose="02020603050405020304" pitchFamily="18" charset="0"/>
              </a:defRPr>
            </a:lvl7pPr>
            <a:lvl8pPr defTabSz="917575" eaLnBrk="0" fontAlgn="base" hangingPunct="0">
              <a:spcBef>
                <a:spcPct val="0"/>
              </a:spcBef>
              <a:spcAft>
                <a:spcPct val="0"/>
              </a:spcAft>
              <a:defRPr sz="2400">
                <a:solidFill>
                  <a:schemeClr val="tx1"/>
                </a:solidFill>
                <a:latin typeface="Times New Roman" panose="02020603050405020304" pitchFamily="18" charset="0"/>
              </a:defRPr>
            </a:lvl8pPr>
            <a:lvl9pPr defTabSz="917575"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en-US" altLang="en-US" sz="1300" b="0">
                <a:latin typeface="Arial" panose="020B0604020202020204" pitchFamily="34" charset="0"/>
              </a:rPr>
              <a:t>Page </a:t>
            </a:r>
            <a:fld id="{EF664458-BA96-4BF7-8DCD-6AF12B50632A}" type="slidenum">
              <a:rPr lang="en-US" altLang="en-US" sz="1300" b="0">
                <a:latin typeface="Arial" panose="020B0604020202020204" pitchFamily="34" charset="0"/>
              </a:rPr>
              <a:pPr algn="ctr">
                <a:lnSpc>
                  <a:spcPct val="90000"/>
                </a:lnSpc>
              </a:pPr>
              <a:t>‹#›</a:t>
            </a:fld>
            <a:endParaRPr lang="en-US" altLang="en-US" sz="1300" b="0">
              <a:latin typeface="Arial" panose="020B0604020202020204" pitchFamily="34" charset="0"/>
            </a:endParaRPr>
          </a:p>
        </p:txBody>
      </p:sp>
    </p:spTree>
    <p:extLst>
      <p:ext uri="{BB962C8B-B14F-4D97-AF65-F5344CB8AC3E}">
        <p14:creationId xmlns:p14="http://schemas.microsoft.com/office/powerpoint/2010/main" val="3651802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4154488"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101" tIns="0" rIns="20101" bIns="0" numCol="1" anchor="t" anchorCtr="0" compatLnSpc="1">
            <a:prstTxWarp prst="textNoShape">
              <a:avLst/>
            </a:prstTxWarp>
          </a:bodyPr>
          <a:lstStyle>
            <a:lvl1pPr algn="l" defTabSz="965200">
              <a:defRPr sz="1000" b="0" i="1">
                <a:latin typeface="Times New Roman" panose="02020603050405020304" pitchFamily="18" charset="0"/>
              </a:defRPr>
            </a:lvl1pPr>
          </a:lstStyle>
          <a:p>
            <a:endParaRPr lang="en-US" altLang="en-US"/>
          </a:p>
        </p:txBody>
      </p:sp>
      <p:sp>
        <p:nvSpPr>
          <p:cNvPr id="2051" name="Rectangle 3"/>
          <p:cNvSpPr>
            <a:spLocks noGrp="1" noChangeArrowheads="1"/>
          </p:cNvSpPr>
          <p:nvPr>
            <p:ph type="dt" idx="1"/>
          </p:nvPr>
        </p:nvSpPr>
        <p:spPr bwMode="auto">
          <a:xfrm>
            <a:off x="5434013" y="0"/>
            <a:ext cx="4154487"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101" tIns="0" rIns="20101" bIns="0" numCol="1" anchor="t" anchorCtr="0" compatLnSpc="1">
            <a:prstTxWarp prst="textNoShape">
              <a:avLst/>
            </a:prstTxWarp>
          </a:bodyPr>
          <a:lstStyle>
            <a:lvl1pPr algn="r" defTabSz="965200">
              <a:defRPr sz="1000" b="0" i="1">
                <a:latin typeface="Times New Roman" panose="02020603050405020304" pitchFamily="18" charset="0"/>
              </a:defRPr>
            </a:lvl1pPr>
          </a:lstStyle>
          <a:p>
            <a:endParaRPr lang="en-US" altLang="en-US"/>
          </a:p>
        </p:txBody>
      </p:sp>
      <p:sp>
        <p:nvSpPr>
          <p:cNvPr id="2052" name="Rectangle 4"/>
          <p:cNvSpPr>
            <a:spLocks noGrp="1" noChangeArrowheads="1"/>
          </p:cNvSpPr>
          <p:nvPr>
            <p:ph type="ftr" sz="quarter" idx="4"/>
          </p:nvPr>
        </p:nvSpPr>
        <p:spPr bwMode="auto">
          <a:xfrm>
            <a:off x="0" y="6937375"/>
            <a:ext cx="4154488"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101" tIns="0" rIns="20101" bIns="0" numCol="1" anchor="b" anchorCtr="0" compatLnSpc="1">
            <a:prstTxWarp prst="textNoShape">
              <a:avLst/>
            </a:prstTxWarp>
          </a:bodyPr>
          <a:lstStyle>
            <a:lvl1pPr algn="l" defTabSz="965200">
              <a:defRPr sz="1000" b="0" i="1">
                <a:latin typeface="Times New Roman" panose="02020603050405020304" pitchFamily="18" charset="0"/>
              </a:defRPr>
            </a:lvl1pPr>
          </a:lstStyle>
          <a:p>
            <a:endParaRPr lang="en-US" altLang="en-US"/>
          </a:p>
        </p:txBody>
      </p:sp>
      <p:sp>
        <p:nvSpPr>
          <p:cNvPr id="2053" name="Rectangle 5"/>
          <p:cNvSpPr>
            <a:spLocks noGrp="1" noChangeArrowheads="1"/>
          </p:cNvSpPr>
          <p:nvPr>
            <p:ph type="sldNum" sz="quarter" idx="5"/>
          </p:nvPr>
        </p:nvSpPr>
        <p:spPr bwMode="auto">
          <a:xfrm>
            <a:off x="5434013" y="6937375"/>
            <a:ext cx="4154487"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101" tIns="0" rIns="20101" bIns="0" numCol="1" anchor="b" anchorCtr="0" compatLnSpc="1">
            <a:prstTxWarp prst="textNoShape">
              <a:avLst/>
            </a:prstTxWarp>
          </a:bodyPr>
          <a:lstStyle>
            <a:lvl1pPr algn="r" defTabSz="965200">
              <a:defRPr sz="1000" b="0" i="1">
                <a:latin typeface="Times New Roman" panose="02020603050405020304" pitchFamily="18" charset="0"/>
              </a:defRPr>
            </a:lvl1pPr>
          </a:lstStyle>
          <a:p>
            <a:fld id="{1B371444-1C20-4949-876D-5F2ABA8F5E46}" type="slidenum">
              <a:rPr lang="en-US" altLang="en-US"/>
              <a:pPr/>
              <a:t>‹#›</a:t>
            </a:fld>
            <a:endParaRPr lang="en-US" altLang="en-US"/>
          </a:p>
        </p:txBody>
      </p:sp>
      <p:sp>
        <p:nvSpPr>
          <p:cNvPr id="2054" name="Rectangle 6"/>
          <p:cNvSpPr>
            <a:spLocks noChangeArrowheads="1"/>
          </p:cNvSpPr>
          <p:nvPr/>
        </p:nvSpPr>
        <p:spPr bwMode="auto">
          <a:xfrm>
            <a:off x="4386263" y="6956425"/>
            <a:ext cx="819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130" tIns="46903" rIns="92130" bIns="46903">
            <a:spAutoFit/>
          </a:bodyPr>
          <a:lstStyle>
            <a:lvl1pPr algn="l" defTabSz="917575">
              <a:defRPr sz="2400">
                <a:solidFill>
                  <a:schemeClr val="tx1"/>
                </a:solidFill>
                <a:latin typeface="Times New Roman" panose="02020603050405020304" pitchFamily="18" charset="0"/>
              </a:defRPr>
            </a:lvl1pPr>
            <a:lvl2pPr marL="458788" algn="l" defTabSz="917575">
              <a:defRPr sz="2400">
                <a:solidFill>
                  <a:schemeClr val="tx1"/>
                </a:solidFill>
                <a:latin typeface="Times New Roman" panose="02020603050405020304" pitchFamily="18" charset="0"/>
              </a:defRPr>
            </a:lvl2pPr>
            <a:lvl3pPr marL="917575" algn="l" defTabSz="917575">
              <a:defRPr sz="2400">
                <a:solidFill>
                  <a:schemeClr val="tx1"/>
                </a:solidFill>
                <a:latin typeface="Times New Roman" panose="02020603050405020304" pitchFamily="18" charset="0"/>
              </a:defRPr>
            </a:lvl3pPr>
            <a:lvl4pPr marL="1376363" algn="l" defTabSz="917575">
              <a:defRPr sz="2400">
                <a:solidFill>
                  <a:schemeClr val="tx1"/>
                </a:solidFill>
                <a:latin typeface="Times New Roman" panose="02020603050405020304" pitchFamily="18" charset="0"/>
              </a:defRPr>
            </a:lvl4pPr>
            <a:lvl5pPr algn="l" defTabSz="917575">
              <a:defRPr sz="2400">
                <a:solidFill>
                  <a:schemeClr val="tx1"/>
                </a:solidFill>
                <a:latin typeface="Times New Roman" panose="02020603050405020304" pitchFamily="18" charset="0"/>
              </a:defRPr>
            </a:lvl5pPr>
            <a:lvl6pPr defTabSz="917575" eaLnBrk="0" fontAlgn="base" hangingPunct="0">
              <a:spcBef>
                <a:spcPct val="0"/>
              </a:spcBef>
              <a:spcAft>
                <a:spcPct val="0"/>
              </a:spcAft>
              <a:defRPr sz="2400">
                <a:solidFill>
                  <a:schemeClr val="tx1"/>
                </a:solidFill>
                <a:latin typeface="Times New Roman" panose="02020603050405020304" pitchFamily="18" charset="0"/>
              </a:defRPr>
            </a:lvl6pPr>
            <a:lvl7pPr defTabSz="917575" eaLnBrk="0" fontAlgn="base" hangingPunct="0">
              <a:spcBef>
                <a:spcPct val="0"/>
              </a:spcBef>
              <a:spcAft>
                <a:spcPct val="0"/>
              </a:spcAft>
              <a:defRPr sz="2400">
                <a:solidFill>
                  <a:schemeClr val="tx1"/>
                </a:solidFill>
                <a:latin typeface="Times New Roman" panose="02020603050405020304" pitchFamily="18" charset="0"/>
              </a:defRPr>
            </a:lvl7pPr>
            <a:lvl8pPr defTabSz="917575" eaLnBrk="0" fontAlgn="base" hangingPunct="0">
              <a:spcBef>
                <a:spcPct val="0"/>
              </a:spcBef>
              <a:spcAft>
                <a:spcPct val="0"/>
              </a:spcAft>
              <a:defRPr sz="2400">
                <a:solidFill>
                  <a:schemeClr val="tx1"/>
                </a:solidFill>
                <a:latin typeface="Times New Roman" panose="02020603050405020304" pitchFamily="18" charset="0"/>
              </a:defRPr>
            </a:lvl8pPr>
            <a:lvl9pPr defTabSz="917575"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en-US" altLang="en-US" sz="1300" b="0">
                <a:latin typeface="Arial" panose="020B0604020202020204" pitchFamily="34" charset="0"/>
              </a:rPr>
              <a:t>Page </a:t>
            </a:r>
            <a:fld id="{712F0F19-D2C0-4E50-88FE-054564E08997}" type="slidenum">
              <a:rPr lang="en-US" altLang="en-US" sz="1300" b="0">
                <a:latin typeface="Arial" panose="020B0604020202020204" pitchFamily="34" charset="0"/>
              </a:rPr>
              <a:pPr algn="ctr">
                <a:lnSpc>
                  <a:spcPct val="90000"/>
                </a:lnSpc>
              </a:pPr>
              <a:t>‹#›</a:t>
            </a:fld>
            <a:endParaRPr lang="en-US" altLang="en-US" sz="1300" b="0">
              <a:latin typeface="Arial" panose="020B0604020202020204" pitchFamily="34" charset="0"/>
            </a:endParaRPr>
          </a:p>
        </p:txBody>
      </p:sp>
      <p:sp>
        <p:nvSpPr>
          <p:cNvPr id="2055" name="Rectangle 7"/>
          <p:cNvSpPr>
            <a:spLocks noGrp="1" noRot="1" noChangeAspect="1" noChangeArrowheads="1" noTextEdit="1"/>
          </p:cNvSpPr>
          <p:nvPr>
            <p:ph type="sldImg" idx="2"/>
          </p:nvPr>
        </p:nvSpPr>
        <p:spPr bwMode="auto">
          <a:xfrm>
            <a:off x="2976563" y="552450"/>
            <a:ext cx="3638550" cy="2728913"/>
          </a:xfrm>
          <a:prstGeom prst="rect">
            <a:avLst/>
          </a:prstGeom>
          <a:noFill/>
          <a:ln w="127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6" name="Rectangle 8"/>
          <p:cNvSpPr>
            <a:spLocks noGrp="1" noChangeArrowheads="1"/>
          </p:cNvSpPr>
          <p:nvPr>
            <p:ph type="body" sz="quarter" idx="3"/>
          </p:nvPr>
        </p:nvSpPr>
        <p:spPr bwMode="auto">
          <a:xfrm>
            <a:off x="1277938" y="3468688"/>
            <a:ext cx="7032625" cy="3287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7157" tIns="48580" rIns="97157" bIns="48580"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val="1236820211"/>
      </p:ext>
    </p:extLst>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lnSpc>
        <a:spcPct val="90000"/>
      </a:lnSpc>
      <a:spcBef>
        <a:spcPct val="4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lnSpc>
        <a:spcPct val="90000"/>
      </a:lnSpc>
      <a:spcBef>
        <a:spcPct val="4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lnSpc>
        <a:spcPct val="90000"/>
      </a:lnSpc>
      <a:spcBef>
        <a:spcPct val="4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lnSpc>
        <a:spcPct val="90000"/>
      </a:lnSpc>
      <a:spcBef>
        <a:spcPct val="4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8431E10-A27F-40FB-92D6-1D22A51DFEB1}" type="slidenum">
              <a:rPr lang="en-US" altLang="en-US"/>
              <a:pPr/>
              <a:t>‹#›</a:t>
            </a:fld>
            <a:endParaRPr lang="en-US" altLang="en-US"/>
          </a:p>
        </p:txBody>
      </p:sp>
    </p:spTree>
    <p:extLst>
      <p:ext uri="{BB962C8B-B14F-4D97-AF65-F5344CB8AC3E}">
        <p14:creationId xmlns:p14="http://schemas.microsoft.com/office/powerpoint/2010/main" val="2597723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D8D573D-6D46-4F04-BE93-1188F1DCBCB0}" type="slidenum">
              <a:rPr lang="en-US" altLang="en-US"/>
              <a:pPr/>
              <a:t>‹#›</a:t>
            </a:fld>
            <a:endParaRPr lang="en-US" altLang="en-US"/>
          </a:p>
        </p:txBody>
      </p:sp>
    </p:spTree>
    <p:extLst>
      <p:ext uri="{BB962C8B-B14F-4D97-AF65-F5344CB8AC3E}">
        <p14:creationId xmlns:p14="http://schemas.microsoft.com/office/powerpoint/2010/main" val="11779173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E588E30-581A-44DC-ABEF-36330DE68215}" type="slidenum">
              <a:rPr lang="en-US" altLang="en-US"/>
              <a:pPr/>
              <a:t>‹#›</a:t>
            </a:fld>
            <a:endParaRPr lang="en-US" altLang="en-US"/>
          </a:p>
        </p:txBody>
      </p:sp>
    </p:spTree>
    <p:extLst>
      <p:ext uri="{BB962C8B-B14F-4D97-AF65-F5344CB8AC3E}">
        <p14:creationId xmlns:p14="http://schemas.microsoft.com/office/powerpoint/2010/main" val="3353302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9488" y="1698625"/>
            <a:ext cx="3525837" cy="1390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7725" y="1698625"/>
            <a:ext cx="3527425" cy="1390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BE4777E-FEA2-431F-9C68-D059DE94D16C}" type="slidenum">
              <a:rPr lang="en-US" altLang="en-US"/>
              <a:pPr/>
              <a:t>‹#›</a:t>
            </a:fld>
            <a:endParaRPr lang="en-US" altLang="en-US"/>
          </a:p>
        </p:txBody>
      </p:sp>
    </p:spTree>
    <p:extLst>
      <p:ext uri="{BB962C8B-B14F-4D97-AF65-F5344CB8AC3E}">
        <p14:creationId xmlns:p14="http://schemas.microsoft.com/office/powerpoint/2010/main" val="2397864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5222FD22-43DB-4938-9B16-BB15A275D7D0}" type="slidenum">
              <a:rPr lang="en-US" altLang="en-US"/>
              <a:pPr/>
              <a:t>‹#›</a:t>
            </a:fld>
            <a:endParaRPr lang="en-US" altLang="en-US"/>
          </a:p>
        </p:txBody>
      </p:sp>
    </p:spTree>
    <p:extLst>
      <p:ext uri="{BB962C8B-B14F-4D97-AF65-F5344CB8AC3E}">
        <p14:creationId xmlns:p14="http://schemas.microsoft.com/office/powerpoint/2010/main" val="2467532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5977DF30-847B-4BA2-9B7E-CAC3CF97EA49}" type="slidenum">
              <a:rPr lang="en-US" altLang="en-US"/>
              <a:pPr/>
              <a:t>‹#›</a:t>
            </a:fld>
            <a:endParaRPr lang="en-US" altLang="en-US"/>
          </a:p>
        </p:txBody>
      </p:sp>
    </p:spTree>
    <p:extLst>
      <p:ext uri="{BB962C8B-B14F-4D97-AF65-F5344CB8AC3E}">
        <p14:creationId xmlns:p14="http://schemas.microsoft.com/office/powerpoint/2010/main" val="3146681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0F27CE11-38A2-4B91-8C34-921174F5E2AF}" type="slidenum">
              <a:rPr lang="en-US" altLang="en-US"/>
              <a:pPr/>
              <a:t>‹#›</a:t>
            </a:fld>
            <a:endParaRPr lang="en-US" altLang="en-US"/>
          </a:p>
        </p:txBody>
      </p:sp>
    </p:spTree>
    <p:extLst>
      <p:ext uri="{BB962C8B-B14F-4D97-AF65-F5344CB8AC3E}">
        <p14:creationId xmlns:p14="http://schemas.microsoft.com/office/powerpoint/2010/main" val="3495960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11F7221-07A6-4730-8297-F94DA7B60C06}" type="slidenum">
              <a:rPr lang="en-US" altLang="en-US"/>
              <a:pPr/>
              <a:t>‹#›</a:t>
            </a:fld>
            <a:endParaRPr lang="en-US" altLang="en-US"/>
          </a:p>
        </p:txBody>
      </p:sp>
    </p:spTree>
    <p:extLst>
      <p:ext uri="{BB962C8B-B14F-4D97-AF65-F5344CB8AC3E}">
        <p14:creationId xmlns:p14="http://schemas.microsoft.com/office/powerpoint/2010/main" val="1482352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C830B451-AF36-4A25-883B-3DF17028EDC4}" type="slidenum">
              <a:rPr lang="en-US" altLang="en-US"/>
              <a:pPr/>
              <a:t>‹#›</a:t>
            </a:fld>
            <a:endParaRPr lang="en-US" altLang="en-US"/>
          </a:p>
        </p:txBody>
      </p:sp>
    </p:spTree>
    <p:extLst>
      <p:ext uri="{BB962C8B-B14F-4D97-AF65-F5344CB8AC3E}">
        <p14:creationId xmlns:p14="http://schemas.microsoft.com/office/powerpoint/2010/main" val="1875037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8861C7A-DF2F-47C4-99D5-769173BE0371}" type="slidenum">
              <a:rPr lang="en-US" altLang="en-US"/>
              <a:pPr/>
              <a:t>‹#›</a:t>
            </a:fld>
            <a:endParaRPr lang="en-US" altLang="en-US"/>
          </a:p>
        </p:txBody>
      </p:sp>
    </p:spTree>
    <p:extLst>
      <p:ext uri="{BB962C8B-B14F-4D97-AF65-F5344CB8AC3E}">
        <p14:creationId xmlns:p14="http://schemas.microsoft.com/office/powerpoint/2010/main" val="1378416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3850" y="795338"/>
            <a:ext cx="2089150" cy="22939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4813" y="795338"/>
            <a:ext cx="6116637" cy="22939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2C516FD3-5C4C-44D3-A993-EF4A2D6F318A}" type="slidenum">
              <a:rPr lang="en-US" altLang="en-US"/>
              <a:pPr/>
              <a:t>‹#›</a:t>
            </a:fld>
            <a:endParaRPr lang="en-US" altLang="en-US"/>
          </a:p>
        </p:txBody>
      </p:sp>
    </p:spTree>
    <p:extLst>
      <p:ext uri="{BB962C8B-B14F-4D97-AF65-F5344CB8AC3E}">
        <p14:creationId xmlns:p14="http://schemas.microsoft.com/office/powerpoint/2010/main" val="2802944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dt" sz="half" idx="2"/>
          </p:nvPr>
        </p:nvSpPr>
        <p:spPr bwMode="auto">
          <a:xfrm>
            <a:off x="3132521" y="6519042"/>
            <a:ext cx="682734" cy="277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l">
              <a:defRPr sz="1400" b="0">
                <a:latin typeface="Times New Roman" panose="02020603050405020304" pitchFamily="18" charset="0"/>
              </a:defRPr>
            </a:lvl1pPr>
          </a:lstStyle>
          <a:p>
            <a:endParaRPr lang="en-US" altLang="en-US" dirty="0"/>
          </a:p>
        </p:txBody>
      </p:sp>
      <p:sp>
        <p:nvSpPr>
          <p:cNvPr id="1027" name="Rectangle 3"/>
          <p:cNvSpPr>
            <a:spLocks noGrp="1" noChangeArrowheads="1"/>
          </p:cNvSpPr>
          <p:nvPr>
            <p:ph type="ftr" sz="quarter" idx="3"/>
          </p:nvPr>
        </p:nvSpPr>
        <p:spPr bwMode="auto">
          <a:xfrm>
            <a:off x="3108435" y="6335113"/>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b="0">
                <a:latin typeface="Times New Roman" panose="02020603050405020304" pitchFamily="18" charset="0"/>
              </a:defRPr>
            </a:lvl1pPr>
          </a:lstStyle>
          <a:p>
            <a:endParaRPr lang="en-US" altLang="en-US" dirty="0"/>
          </a:p>
        </p:txBody>
      </p:sp>
      <p:sp>
        <p:nvSpPr>
          <p:cNvPr id="1028" name="Rectangle 4"/>
          <p:cNvSpPr>
            <a:spLocks noGrp="1" noChangeArrowheads="1"/>
          </p:cNvSpPr>
          <p:nvPr>
            <p:ph type="sldNum" sz="quarter" idx="4"/>
          </p:nvPr>
        </p:nvSpPr>
        <p:spPr bwMode="auto">
          <a:xfrm>
            <a:off x="6963106" y="6558454"/>
            <a:ext cx="1905000" cy="257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800" b="0">
                <a:latin typeface="Times New Roman" panose="02020603050405020304" pitchFamily="18" charset="0"/>
              </a:defRPr>
            </a:lvl1pPr>
          </a:lstStyle>
          <a:p>
            <a:fld id="{C3AF66BD-0264-4774-927B-6B6A68966B4A}" type="slidenum">
              <a:rPr lang="en-US" altLang="en-US"/>
              <a:pPr/>
              <a:t>‹#›</a:t>
            </a:fld>
            <a:endParaRPr lang="en-US" altLang="en-US" dirty="0"/>
          </a:p>
        </p:txBody>
      </p:sp>
      <p:sp>
        <p:nvSpPr>
          <p:cNvPr id="1030" name="Rectangle 6"/>
          <p:cNvSpPr>
            <a:spLocks noGrp="1" noChangeArrowheads="1"/>
          </p:cNvSpPr>
          <p:nvPr>
            <p:ph type="title"/>
          </p:nvPr>
        </p:nvSpPr>
        <p:spPr bwMode="auto">
          <a:xfrm>
            <a:off x="404813" y="795338"/>
            <a:ext cx="8358187" cy="34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1438" tIns="36512" rIns="71438" bIns="36512" numCol="1" anchor="t" anchorCtr="0" compatLnSpc="1">
            <a:prstTxWarp prst="textNoShape">
              <a:avLst/>
            </a:prstTxWarp>
            <a:spAutoFit/>
          </a:bodyPr>
          <a:lstStyle/>
          <a:p>
            <a:pPr lvl="0"/>
            <a:r>
              <a:rPr lang="en-US" altLang="en-US" smtClean="0"/>
              <a:t>Click to edit Master title style</a:t>
            </a:r>
          </a:p>
        </p:txBody>
      </p:sp>
      <p:sp>
        <p:nvSpPr>
          <p:cNvPr id="1031" name="Rectangle 7"/>
          <p:cNvSpPr>
            <a:spLocks noGrp="1" noChangeArrowheads="1"/>
          </p:cNvSpPr>
          <p:nvPr>
            <p:ph type="body" idx="1"/>
          </p:nvPr>
        </p:nvSpPr>
        <p:spPr bwMode="auto">
          <a:xfrm>
            <a:off x="979488" y="1698625"/>
            <a:ext cx="7205662"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1438" tIns="36512" rIns="71438" bIns="36512" numCol="1" anchor="t" anchorCtr="0" compatLnSpc="1">
            <a:prstTxWarp prst="textNoShape">
              <a:avLst/>
            </a:prstTxWarp>
            <a:spAutoFit/>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2" name="Line 8"/>
          <p:cNvSpPr>
            <a:spLocks noChangeShapeType="1"/>
          </p:cNvSpPr>
          <p:nvPr/>
        </p:nvSpPr>
        <p:spPr bwMode="auto">
          <a:xfrm>
            <a:off x="0" y="495300"/>
            <a:ext cx="9132888" cy="0"/>
          </a:xfrm>
          <a:prstGeom prst="line">
            <a:avLst/>
          </a:prstGeom>
          <a:noFill/>
          <a:ln w="254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4" name="Rectangle 10"/>
          <p:cNvSpPr>
            <a:spLocks noChangeArrowheads="1"/>
          </p:cNvSpPr>
          <p:nvPr/>
        </p:nvSpPr>
        <p:spPr bwMode="auto">
          <a:xfrm>
            <a:off x="58738" y="193675"/>
            <a:ext cx="692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4" name="Rectangle 30"/>
          <p:cNvSpPr>
            <a:spLocks noChangeArrowheads="1"/>
          </p:cNvSpPr>
          <p:nvPr/>
        </p:nvSpPr>
        <p:spPr bwMode="auto">
          <a:xfrm>
            <a:off x="4400550" y="6584678"/>
            <a:ext cx="3429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fld id="{557A796A-6EF3-4D3F-A8CC-E07F1F2B962F}" type="slidenum">
              <a:rPr lang="en-US" altLang="en-US" sz="1000" b="0">
                <a:latin typeface="Book Antiqua" panose="02040602050305030304" pitchFamily="18" charset="0"/>
              </a:rPr>
              <a:pPr algn="ctr"/>
              <a:t>‹#›</a:t>
            </a:fld>
            <a:endParaRPr lang="en-US" altLang="en-US" sz="1000" b="0" dirty="0">
              <a:latin typeface="Book Antiqua" panose="02040602050305030304" pitchFamily="18" charset="0"/>
            </a:endParaRPr>
          </a:p>
        </p:txBody>
      </p:sp>
      <p:sp>
        <p:nvSpPr>
          <p:cNvPr id="1064" name="Rectangle 40"/>
          <p:cNvSpPr>
            <a:spLocks noChangeArrowheads="1"/>
          </p:cNvSpPr>
          <p:nvPr userDrawn="1"/>
        </p:nvSpPr>
        <p:spPr bwMode="auto">
          <a:xfrm>
            <a:off x="2439441" y="6385530"/>
            <a:ext cx="3492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b="0" baseline="30000" dirty="0">
                <a:latin typeface="Arial" panose="020B0604020202020204" pitchFamily="34" charset="0"/>
              </a:rPr>
              <a:t>TM</a:t>
            </a:r>
          </a:p>
        </p:txBody>
      </p:sp>
      <p:pic>
        <p:nvPicPr>
          <p:cNvPr id="13" name="Picture 12"/>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802218" y="6460108"/>
            <a:ext cx="2378788" cy="271770"/>
          </a:xfrm>
          <a:prstGeom prst="rect">
            <a:avLst/>
          </a:prstGeom>
        </p:spPr>
      </p:pic>
      <p:pic>
        <p:nvPicPr>
          <p:cNvPr id="14" name="Picture 13"/>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5000315" y="6295279"/>
            <a:ext cx="718416" cy="514821"/>
          </a:xfrm>
          <a:prstGeom prst="rect">
            <a:avLst/>
          </a:prstGeom>
        </p:spPr>
      </p:pic>
      <p:pic>
        <p:nvPicPr>
          <p:cNvPr id="15" name="Picture 14"/>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993227" y="6390309"/>
            <a:ext cx="1551677" cy="37416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708025" rtl="0" eaLnBrk="0" fontAlgn="base" hangingPunct="0">
        <a:spcBef>
          <a:spcPct val="0"/>
        </a:spcBef>
        <a:spcAft>
          <a:spcPct val="0"/>
        </a:spcAft>
        <a:defRPr b="1" kern="1200">
          <a:solidFill>
            <a:schemeClr val="tx2"/>
          </a:solidFill>
          <a:latin typeface="+mj-lt"/>
          <a:ea typeface="+mj-ea"/>
          <a:cs typeface="+mj-cs"/>
        </a:defRPr>
      </a:lvl1pPr>
      <a:lvl2pPr algn="l" defTabSz="708025" rtl="0" eaLnBrk="0" fontAlgn="base" hangingPunct="0">
        <a:spcBef>
          <a:spcPct val="0"/>
        </a:spcBef>
        <a:spcAft>
          <a:spcPct val="0"/>
        </a:spcAft>
        <a:defRPr b="1">
          <a:solidFill>
            <a:schemeClr val="tx2"/>
          </a:solidFill>
          <a:latin typeface="Arial" panose="020B0604020202020204" pitchFamily="34" charset="0"/>
        </a:defRPr>
      </a:lvl2pPr>
      <a:lvl3pPr algn="l" defTabSz="708025" rtl="0" eaLnBrk="0" fontAlgn="base" hangingPunct="0">
        <a:spcBef>
          <a:spcPct val="0"/>
        </a:spcBef>
        <a:spcAft>
          <a:spcPct val="0"/>
        </a:spcAft>
        <a:defRPr b="1">
          <a:solidFill>
            <a:schemeClr val="tx2"/>
          </a:solidFill>
          <a:latin typeface="Arial" panose="020B0604020202020204" pitchFamily="34" charset="0"/>
        </a:defRPr>
      </a:lvl3pPr>
      <a:lvl4pPr algn="l" defTabSz="708025" rtl="0" eaLnBrk="0" fontAlgn="base" hangingPunct="0">
        <a:spcBef>
          <a:spcPct val="0"/>
        </a:spcBef>
        <a:spcAft>
          <a:spcPct val="0"/>
        </a:spcAft>
        <a:defRPr b="1">
          <a:solidFill>
            <a:schemeClr val="tx2"/>
          </a:solidFill>
          <a:latin typeface="Arial" panose="020B0604020202020204" pitchFamily="34" charset="0"/>
        </a:defRPr>
      </a:lvl4pPr>
      <a:lvl5pPr algn="l" defTabSz="708025" rtl="0" eaLnBrk="0" fontAlgn="base" hangingPunct="0">
        <a:spcBef>
          <a:spcPct val="0"/>
        </a:spcBef>
        <a:spcAft>
          <a:spcPct val="0"/>
        </a:spcAft>
        <a:defRPr b="1">
          <a:solidFill>
            <a:schemeClr val="tx2"/>
          </a:solidFill>
          <a:latin typeface="Arial" panose="020B0604020202020204" pitchFamily="34" charset="0"/>
        </a:defRPr>
      </a:lvl5pPr>
      <a:lvl6pPr marL="457200" algn="l" defTabSz="708025" rtl="0" eaLnBrk="0" fontAlgn="base" hangingPunct="0">
        <a:spcBef>
          <a:spcPct val="0"/>
        </a:spcBef>
        <a:spcAft>
          <a:spcPct val="0"/>
        </a:spcAft>
        <a:defRPr b="1">
          <a:solidFill>
            <a:schemeClr val="tx2"/>
          </a:solidFill>
          <a:latin typeface="Arial" panose="020B0604020202020204" pitchFamily="34" charset="0"/>
        </a:defRPr>
      </a:lvl6pPr>
      <a:lvl7pPr marL="914400" algn="l" defTabSz="708025" rtl="0" eaLnBrk="0" fontAlgn="base" hangingPunct="0">
        <a:spcBef>
          <a:spcPct val="0"/>
        </a:spcBef>
        <a:spcAft>
          <a:spcPct val="0"/>
        </a:spcAft>
        <a:defRPr b="1">
          <a:solidFill>
            <a:schemeClr val="tx2"/>
          </a:solidFill>
          <a:latin typeface="Arial" panose="020B0604020202020204" pitchFamily="34" charset="0"/>
        </a:defRPr>
      </a:lvl7pPr>
      <a:lvl8pPr marL="1371600" algn="l" defTabSz="708025" rtl="0" eaLnBrk="0" fontAlgn="base" hangingPunct="0">
        <a:spcBef>
          <a:spcPct val="0"/>
        </a:spcBef>
        <a:spcAft>
          <a:spcPct val="0"/>
        </a:spcAft>
        <a:defRPr b="1">
          <a:solidFill>
            <a:schemeClr val="tx2"/>
          </a:solidFill>
          <a:latin typeface="Arial" panose="020B0604020202020204" pitchFamily="34" charset="0"/>
        </a:defRPr>
      </a:lvl8pPr>
      <a:lvl9pPr marL="1828800" algn="l" defTabSz="708025" rtl="0" eaLnBrk="0" fontAlgn="base" hangingPunct="0">
        <a:spcBef>
          <a:spcPct val="0"/>
        </a:spcBef>
        <a:spcAft>
          <a:spcPct val="0"/>
        </a:spcAft>
        <a:defRPr b="1">
          <a:solidFill>
            <a:schemeClr val="tx2"/>
          </a:solidFill>
          <a:latin typeface="Arial" panose="020B0604020202020204" pitchFamily="34" charset="0"/>
        </a:defRPr>
      </a:lvl9pPr>
    </p:titleStyle>
    <p:bodyStyle>
      <a:lvl1pPr marL="231775" indent="-231775" algn="l" defTabSz="708025" rtl="0" eaLnBrk="0" fontAlgn="base" hangingPunct="0">
        <a:spcBef>
          <a:spcPct val="50000"/>
        </a:spcBef>
        <a:spcAft>
          <a:spcPct val="0"/>
        </a:spcAft>
        <a:buClr>
          <a:schemeClr val="tx1"/>
        </a:buClr>
        <a:buSzPct val="100000"/>
        <a:buFont typeface="Wingdings" panose="05000000000000000000" pitchFamily="2" charset="2"/>
        <a:buChar char="n"/>
        <a:defRPr sz="1400" b="1" kern="1200">
          <a:solidFill>
            <a:schemeClr val="tx1"/>
          </a:solidFill>
          <a:latin typeface="+mn-lt"/>
          <a:ea typeface="+mn-ea"/>
          <a:cs typeface="+mn-cs"/>
        </a:defRPr>
      </a:lvl1pPr>
      <a:lvl2pPr marL="523875" indent="-177800" algn="l" defTabSz="708025" rtl="0" eaLnBrk="0" fontAlgn="base" hangingPunct="0">
        <a:spcBef>
          <a:spcPct val="30000"/>
        </a:spcBef>
        <a:spcAft>
          <a:spcPct val="0"/>
        </a:spcAft>
        <a:buSzPct val="100000"/>
        <a:buFont typeface="Book Antiqua" panose="02040602050305030304" pitchFamily="18" charset="0"/>
        <a:buChar char="•"/>
        <a:defRPr sz="1400" kern="1200">
          <a:solidFill>
            <a:schemeClr val="tx1"/>
          </a:solidFill>
          <a:latin typeface="+mn-lt"/>
          <a:ea typeface="+mn-ea"/>
          <a:cs typeface="+mn-cs"/>
        </a:defRPr>
      </a:lvl2pPr>
      <a:lvl3pPr marL="815975" indent="-177800" algn="l" defTabSz="708025" rtl="0" eaLnBrk="0" fontAlgn="base" hangingPunct="0">
        <a:spcBef>
          <a:spcPct val="30000"/>
        </a:spcBef>
        <a:spcAft>
          <a:spcPct val="0"/>
        </a:spcAft>
        <a:buSzPct val="100000"/>
        <a:buFont typeface="Book Antiqua" panose="02040602050305030304" pitchFamily="18" charset="0"/>
        <a:buChar char="–"/>
        <a:defRPr sz="1400" kern="1200">
          <a:solidFill>
            <a:schemeClr val="tx1"/>
          </a:solidFill>
          <a:latin typeface="+mn-lt"/>
          <a:ea typeface="+mn-ea"/>
          <a:cs typeface="+mn-cs"/>
        </a:defRPr>
      </a:lvl3pPr>
      <a:lvl4pPr marL="1108075" indent="-177800" algn="l" defTabSz="708025" rtl="0" eaLnBrk="0" fontAlgn="base" hangingPunct="0">
        <a:spcBef>
          <a:spcPct val="30000"/>
        </a:spcBef>
        <a:spcAft>
          <a:spcPct val="0"/>
        </a:spcAft>
        <a:buSzPct val="100000"/>
        <a:buFont typeface="Book Antiqua" panose="02040602050305030304" pitchFamily="18" charset="0"/>
        <a:buChar char="–"/>
        <a:defRPr sz="1400" kern="1200">
          <a:solidFill>
            <a:schemeClr val="tx1"/>
          </a:solidFill>
          <a:latin typeface="+mn-lt"/>
          <a:ea typeface="+mn-ea"/>
          <a:cs typeface="+mn-cs"/>
        </a:defRPr>
      </a:lvl4pPr>
      <a:lvl5pPr marL="1354138" indent="-131763" algn="l" defTabSz="708025" rtl="0" eaLnBrk="0" fontAlgn="base" hangingPunct="0">
        <a:spcBef>
          <a:spcPct val="30000"/>
        </a:spcBef>
        <a:spcAft>
          <a:spcPct val="0"/>
        </a:spcAft>
        <a:buSzPct val="100000"/>
        <a:buFont typeface="Book Antiqua" panose="02040602050305030304" pitchFamily="18"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0.png"/><Relationship Id="rId5" Type="http://schemas.openxmlformats.org/officeDocument/2006/relationships/image" Target="../media/image28.png"/><Relationship Id="rId4" Type="http://schemas.openxmlformats.org/officeDocument/2006/relationships/oleObject" Target="../embeddings/oleObject1.bin"/></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3.png"/><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40.w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50.jpg"/><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53.png"/><Relationship Id="rId4" Type="http://schemas.openxmlformats.org/officeDocument/2006/relationships/oleObject" Target="../embeddings/oleObject7.bin"/></Relationships>
</file>

<file path=ppt/slides/_rels/slide5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59.png"/><Relationship Id="rId5" Type="http://schemas.openxmlformats.org/officeDocument/2006/relationships/image" Target="../media/image57.png"/><Relationship Id="rId4" Type="http://schemas.openxmlformats.org/officeDocument/2006/relationships/oleObject" Target="../embeddings/oleObject8.bin"/></Relationships>
</file>

<file path=ppt/slides/_rels/slide5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71500" y="1840629"/>
            <a:ext cx="7934325" cy="443069"/>
          </a:xfrm>
          <a:noFill/>
          <a:ln/>
        </p:spPr>
        <p:txBody>
          <a:bodyPr anchor="ctr"/>
          <a:lstStyle/>
          <a:p>
            <a:r>
              <a:rPr lang="en-US" altLang="en-US" sz="2400" smtClean="0"/>
              <a:t>User </a:t>
            </a:r>
            <a:r>
              <a:rPr lang="en-US" altLang="en-US" sz="2400" smtClean="0"/>
              <a:t>/ Training </a:t>
            </a:r>
            <a:r>
              <a:rPr lang="en-US" altLang="en-US" sz="2400" dirty="0"/>
              <a:t>Manual</a:t>
            </a:r>
            <a:endParaRPr lang="en-US" altLang="en-US" sz="2000" dirty="0"/>
          </a:p>
        </p:txBody>
      </p:sp>
      <p:sp>
        <p:nvSpPr>
          <p:cNvPr id="4100" name="Line 4"/>
          <p:cNvSpPr>
            <a:spLocks noChangeShapeType="1"/>
          </p:cNvSpPr>
          <p:nvPr/>
        </p:nvSpPr>
        <p:spPr bwMode="auto">
          <a:xfrm>
            <a:off x="628650" y="1741488"/>
            <a:ext cx="7829550" cy="0"/>
          </a:xfrm>
          <a:prstGeom prst="line">
            <a:avLst/>
          </a:prstGeom>
          <a:noFill/>
          <a:ln w="25400">
            <a:solidFill>
              <a:schemeClr val="accent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33" name="Rectangle 37"/>
          <p:cNvSpPr>
            <a:spLocks noChangeArrowheads="1"/>
          </p:cNvSpPr>
          <p:nvPr/>
        </p:nvSpPr>
        <p:spPr bwMode="auto">
          <a:xfrm>
            <a:off x="2125663" y="2451100"/>
            <a:ext cx="4924425" cy="80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algn="l" defTabSz="708025">
              <a:defRPr b="1">
                <a:solidFill>
                  <a:schemeClr val="tx2"/>
                </a:solidFill>
                <a:latin typeface="Arial" panose="020B0604020202020204" pitchFamily="34" charset="0"/>
              </a:defRPr>
            </a:lvl1pPr>
            <a:lvl2pPr algn="l" defTabSz="708025">
              <a:defRPr b="1">
                <a:solidFill>
                  <a:schemeClr val="tx2"/>
                </a:solidFill>
                <a:latin typeface="Arial" panose="020B0604020202020204" pitchFamily="34" charset="0"/>
              </a:defRPr>
            </a:lvl2pPr>
            <a:lvl3pPr algn="l" defTabSz="708025">
              <a:defRPr b="1">
                <a:solidFill>
                  <a:schemeClr val="tx2"/>
                </a:solidFill>
                <a:latin typeface="Arial" panose="020B0604020202020204" pitchFamily="34" charset="0"/>
              </a:defRPr>
            </a:lvl3pPr>
            <a:lvl4pPr algn="l" defTabSz="708025">
              <a:defRPr b="1">
                <a:solidFill>
                  <a:schemeClr val="tx2"/>
                </a:solidFill>
                <a:latin typeface="Arial" panose="020B0604020202020204" pitchFamily="34" charset="0"/>
              </a:defRPr>
            </a:lvl4pPr>
            <a:lvl5pPr algn="l" defTabSz="708025">
              <a:defRPr b="1">
                <a:solidFill>
                  <a:schemeClr val="tx2"/>
                </a:solidFill>
                <a:latin typeface="Arial" panose="020B0604020202020204" pitchFamily="34" charset="0"/>
              </a:defRPr>
            </a:lvl5pPr>
            <a:lvl6pPr marL="457200" defTabSz="708025" eaLnBrk="0" fontAlgn="base" hangingPunct="0">
              <a:spcBef>
                <a:spcPct val="0"/>
              </a:spcBef>
              <a:spcAft>
                <a:spcPct val="0"/>
              </a:spcAft>
              <a:defRPr b="1">
                <a:solidFill>
                  <a:schemeClr val="tx2"/>
                </a:solidFill>
                <a:latin typeface="Arial" panose="020B0604020202020204" pitchFamily="34" charset="0"/>
              </a:defRPr>
            </a:lvl6pPr>
            <a:lvl7pPr marL="914400" defTabSz="708025" eaLnBrk="0" fontAlgn="base" hangingPunct="0">
              <a:spcBef>
                <a:spcPct val="0"/>
              </a:spcBef>
              <a:spcAft>
                <a:spcPct val="0"/>
              </a:spcAft>
              <a:defRPr b="1">
                <a:solidFill>
                  <a:schemeClr val="tx2"/>
                </a:solidFill>
                <a:latin typeface="Arial" panose="020B0604020202020204" pitchFamily="34" charset="0"/>
              </a:defRPr>
            </a:lvl7pPr>
            <a:lvl8pPr marL="1371600" defTabSz="708025" eaLnBrk="0" fontAlgn="base" hangingPunct="0">
              <a:spcBef>
                <a:spcPct val="0"/>
              </a:spcBef>
              <a:spcAft>
                <a:spcPct val="0"/>
              </a:spcAft>
              <a:defRPr b="1">
                <a:solidFill>
                  <a:schemeClr val="tx2"/>
                </a:solidFill>
                <a:latin typeface="Arial" panose="020B0604020202020204" pitchFamily="34" charset="0"/>
              </a:defRPr>
            </a:lvl8pPr>
            <a:lvl9pPr marL="1828800" defTabSz="708025" eaLnBrk="0" fontAlgn="base" hangingPunct="0">
              <a:spcBef>
                <a:spcPct val="0"/>
              </a:spcBef>
              <a:spcAft>
                <a:spcPct val="0"/>
              </a:spcAft>
              <a:defRPr b="1">
                <a:solidFill>
                  <a:schemeClr val="tx2"/>
                </a:solidFill>
                <a:latin typeface="Arial" panose="020B0604020202020204" pitchFamily="34" charset="0"/>
              </a:defRPr>
            </a:lvl9pPr>
          </a:lstStyle>
          <a:p>
            <a:pPr algn="ctr"/>
            <a:r>
              <a:rPr lang="en-US" altLang="en-US" sz="1600" b="0"/>
              <a:t>Using Decision Support Sciences’ Dynamic Market Positioning Tool, PositionSolve</a:t>
            </a:r>
            <a:r>
              <a:rPr lang="en-US" altLang="en-US" sz="1600" baseline="30000"/>
              <a:t>TM</a:t>
            </a:r>
            <a:r>
              <a:rPr lang="en-US" altLang="en-US" sz="1600" b="0"/>
              <a:t> for Perceptual Mapping and Marketing Strategy Development</a:t>
            </a:r>
          </a:p>
        </p:txBody>
      </p:sp>
      <p:sp>
        <p:nvSpPr>
          <p:cNvPr id="4138" name="Rectangle 42"/>
          <p:cNvSpPr>
            <a:spLocks noChangeArrowheads="1"/>
          </p:cNvSpPr>
          <p:nvPr/>
        </p:nvSpPr>
        <p:spPr bwMode="auto">
          <a:xfrm>
            <a:off x="361950" y="6052198"/>
            <a:ext cx="8434388" cy="35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37414" tIns="0" rIns="537414" bIns="0"/>
          <a:lstStyle>
            <a:lvl1pPr algn="l" defTabSz="5375275">
              <a:defRPr sz="2400">
                <a:solidFill>
                  <a:schemeClr val="tx1"/>
                </a:solidFill>
                <a:latin typeface="Times New Roman" panose="02020603050405020304" pitchFamily="18" charset="0"/>
              </a:defRPr>
            </a:lvl1pPr>
            <a:lvl2pPr marL="2689225" algn="l" defTabSz="5375275">
              <a:defRPr sz="2400">
                <a:solidFill>
                  <a:schemeClr val="tx1"/>
                </a:solidFill>
                <a:latin typeface="Times New Roman" panose="02020603050405020304" pitchFamily="18" charset="0"/>
              </a:defRPr>
            </a:lvl2pPr>
            <a:lvl3pPr marL="5375275" algn="l" defTabSz="5375275">
              <a:defRPr sz="2400">
                <a:solidFill>
                  <a:schemeClr val="tx1"/>
                </a:solidFill>
                <a:latin typeface="Times New Roman" panose="02020603050405020304" pitchFamily="18" charset="0"/>
              </a:defRPr>
            </a:lvl3pPr>
            <a:lvl4pPr marL="8062913" algn="l" defTabSz="5375275">
              <a:defRPr sz="2400">
                <a:solidFill>
                  <a:schemeClr val="tx1"/>
                </a:solidFill>
                <a:latin typeface="Times New Roman" panose="02020603050405020304" pitchFamily="18" charset="0"/>
              </a:defRPr>
            </a:lvl4pPr>
            <a:lvl5pPr marL="10747375" algn="l" defTabSz="5375275">
              <a:defRPr sz="2400">
                <a:solidFill>
                  <a:schemeClr val="tx1"/>
                </a:solidFill>
                <a:latin typeface="Times New Roman" panose="02020603050405020304" pitchFamily="18" charset="0"/>
              </a:defRPr>
            </a:lvl5pPr>
            <a:lvl6pPr marL="11204575" defTabSz="5375275" eaLnBrk="0" fontAlgn="base" hangingPunct="0">
              <a:spcBef>
                <a:spcPct val="0"/>
              </a:spcBef>
              <a:spcAft>
                <a:spcPct val="0"/>
              </a:spcAft>
              <a:defRPr sz="2400">
                <a:solidFill>
                  <a:schemeClr val="tx1"/>
                </a:solidFill>
                <a:latin typeface="Times New Roman" panose="02020603050405020304" pitchFamily="18" charset="0"/>
              </a:defRPr>
            </a:lvl6pPr>
            <a:lvl7pPr marL="11661775" defTabSz="5375275" eaLnBrk="0" fontAlgn="base" hangingPunct="0">
              <a:spcBef>
                <a:spcPct val="0"/>
              </a:spcBef>
              <a:spcAft>
                <a:spcPct val="0"/>
              </a:spcAft>
              <a:defRPr sz="2400">
                <a:solidFill>
                  <a:schemeClr val="tx1"/>
                </a:solidFill>
                <a:latin typeface="Times New Roman" panose="02020603050405020304" pitchFamily="18" charset="0"/>
              </a:defRPr>
            </a:lvl7pPr>
            <a:lvl8pPr marL="12118975" defTabSz="5375275" eaLnBrk="0" fontAlgn="base" hangingPunct="0">
              <a:spcBef>
                <a:spcPct val="0"/>
              </a:spcBef>
              <a:spcAft>
                <a:spcPct val="0"/>
              </a:spcAft>
              <a:defRPr sz="2400">
                <a:solidFill>
                  <a:schemeClr val="tx1"/>
                </a:solidFill>
                <a:latin typeface="Times New Roman" panose="02020603050405020304" pitchFamily="18" charset="0"/>
              </a:defRPr>
            </a:lvl8pPr>
            <a:lvl9pPr marL="12576175" defTabSz="5375275"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pPr>
            <a:r>
              <a:rPr lang="en-US" altLang="en-US" sz="2000" b="0" i="1" dirty="0">
                <a:latin typeface="Arial" panose="020B0604020202020204" pitchFamily="34" charset="0"/>
              </a:rPr>
              <a:t>Decision Support Sciences.   B</a:t>
            </a:r>
            <a:r>
              <a:rPr lang="en-US" altLang="en-US" sz="2000" b="0" i="1" dirty="0" smtClean="0">
                <a:latin typeface="Arial" panose="020B0604020202020204" pitchFamily="34" charset="0"/>
              </a:rPr>
              <a:t>etter </a:t>
            </a:r>
            <a:r>
              <a:rPr lang="en-US" altLang="en-US" sz="2000" b="0" i="1" dirty="0">
                <a:latin typeface="Arial" panose="020B0604020202020204" pitchFamily="34" charset="0"/>
              </a:rPr>
              <a:t>Science.   Better Solutions.</a:t>
            </a:r>
          </a:p>
        </p:txBody>
      </p:sp>
      <p:sp>
        <p:nvSpPr>
          <p:cNvPr id="4142" name="Text Box 46"/>
          <p:cNvSpPr txBox="1">
            <a:spLocks noChangeArrowheads="1"/>
          </p:cNvSpPr>
          <p:nvPr/>
        </p:nvSpPr>
        <p:spPr bwMode="auto">
          <a:xfrm>
            <a:off x="3052151" y="712250"/>
            <a:ext cx="10255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sz="1600" b="0" dirty="0">
                <a:latin typeface="Arial" panose="020B0604020202020204" pitchFamily="34" charset="0"/>
              </a:rPr>
              <a:t>TM</a:t>
            </a:r>
          </a:p>
        </p:txBody>
      </p:sp>
      <p:pic>
        <p:nvPicPr>
          <p:cNvPr id="115723" name="Picture 2059" descr="00000001"/>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3361208" y="3607813"/>
            <a:ext cx="2130425" cy="2051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1820" y="1089569"/>
            <a:ext cx="2329567" cy="266147"/>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16911" y="1048043"/>
            <a:ext cx="510239" cy="365640"/>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073" y="776198"/>
            <a:ext cx="2760859" cy="665740"/>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20" name="Rectangle 8"/>
          <p:cNvSpPr>
            <a:spLocks noChangeArrowheads="1"/>
          </p:cNvSpPr>
          <p:nvPr/>
        </p:nvSpPr>
        <p:spPr bwMode="auto">
          <a:xfrm>
            <a:off x="906080" y="5037157"/>
            <a:ext cx="7532688" cy="1092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spcBef>
                <a:spcPts val="600"/>
              </a:spcBef>
            </a:pPr>
            <a:r>
              <a:rPr lang="en-US" altLang="en-US" sz="1000" b="0" dirty="0" smtClean="0">
                <a:latin typeface="Arial" panose="020B0604020202020204" pitchFamily="34" charset="0"/>
              </a:rPr>
              <a:t>All contents Copyright © 2015 by Decision Support Sciences</a:t>
            </a:r>
          </a:p>
          <a:p>
            <a:pPr marL="0" indent="0">
              <a:spcBef>
                <a:spcPts val="600"/>
              </a:spcBef>
            </a:pPr>
            <a:r>
              <a:rPr lang="en-US" altLang="en-US" sz="1000" b="0" dirty="0" smtClean="0">
                <a:latin typeface="Arial" panose="020B0604020202020204" pitchFamily="34" charset="0"/>
              </a:rPr>
              <a:t>PositionSolve</a:t>
            </a:r>
            <a:r>
              <a:rPr lang="en-US" altLang="en-US" sz="1000" b="0" baseline="30000" dirty="0" smtClean="0">
                <a:latin typeface="Arial" panose="020B0604020202020204" pitchFamily="34" charset="0"/>
              </a:rPr>
              <a:t>TM</a:t>
            </a:r>
            <a:r>
              <a:rPr lang="en-US" altLang="en-US" sz="1000" b="0" dirty="0" smtClean="0">
                <a:latin typeface="Arial" panose="020B0604020202020204" pitchFamily="34" charset="0"/>
              </a:rPr>
              <a:t>, </a:t>
            </a:r>
            <a:r>
              <a:rPr lang="en-US" altLang="en-US" sz="1000" b="0" dirty="0" err="1" smtClean="0">
                <a:latin typeface="Arial" panose="020B0604020202020204" pitchFamily="34" charset="0"/>
              </a:rPr>
              <a:t>ProductSolve</a:t>
            </a:r>
            <a:r>
              <a:rPr lang="en-US" altLang="en-US" sz="1000" b="0" baseline="30000" dirty="0" err="1">
                <a:latin typeface="Arial" panose="020B0604020202020204" pitchFamily="34" charset="0"/>
              </a:rPr>
              <a:t>TM</a:t>
            </a:r>
            <a:r>
              <a:rPr lang="en-US" altLang="en-US" sz="1000" b="0" dirty="0" smtClean="0">
                <a:latin typeface="Arial" panose="020B0604020202020204" pitchFamily="34" charset="0"/>
              </a:rPr>
              <a:t>, </a:t>
            </a:r>
            <a:r>
              <a:rPr lang="en-US" altLang="en-US" sz="1000" b="0" dirty="0" err="1" smtClean="0">
                <a:latin typeface="Arial" panose="020B0604020202020204" pitchFamily="34" charset="0"/>
              </a:rPr>
              <a:t>SatisfactionSolve</a:t>
            </a:r>
            <a:r>
              <a:rPr lang="en-US" altLang="en-US" sz="1000" b="0" baseline="30000" dirty="0" err="1">
                <a:latin typeface="Arial" panose="020B0604020202020204" pitchFamily="34" charset="0"/>
              </a:rPr>
              <a:t>TM</a:t>
            </a:r>
            <a:r>
              <a:rPr lang="en-US" altLang="en-US" sz="1000" b="0" dirty="0" smtClean="0">
                <a:latin typeface="Arial" panose="020B0604020202020204" pitchFamily="34" charset="0"/>
              </a:rPr>
              <a:t>, </a:t>
            </a:r>
            <a:r>
              <a:rPr lang="en-US" altLang="en-US" sz="1000" b="0" dirty="0" err="1" smtClean="0">
                <a:latin typeface="Arial" panose="020B0604020202020204" pitchFamily="34" charset="0"/>
              </a:rPr>
              <a:t>CRMSolve</a:t>
            </a:r>
            <a:r>
              <a:rPr lang="en-US" altLang="en-US" sz="1000" b="0" baseline="30000" dirty="0" err="1">
                <a:latin typeface="Arial" panose="020B0604020202020204" pitchFamily="34" charset="0"/>
              </a:rPr>
              <a:t>TM</a:t>
            </a:r>
            <a:r>
              <a:rPr lang="en-US" altLang="en-US" sz="1000" b="0" dirty="0" smtClean="0">
                <a:latin typeface="Arial" panose="020B0604020202020204" pitchFamily="34" charset="0"/>
              </a:rPr>
              <a:t>, </a:t>
            </a:r>
            <a:r>
              <a:rPr lang="en-US" altLang="en-US" sz="1000" b="0" dirty="0" err="1" smtClean="0">
                <a:latin typeface="Arial" panose="020B0604020202020204" pitchFamily="34" charset="0"/>
              </a:rPr>
              <a:t>SegmentSolve</a:t>
            </a:r>
            <a:r>
              <a:rPr lang="en-US" altLang="en-US" sz="1000" b="0" baseline="30000" dirty="0" err="1">
                <a:latin typeface="Arial" panose="020B0604020202020204" pitchFamily="34" charset="0"/>
              </a:rPr>
              <a:t>TM</a:t>
            </a:r>
            <a:r>
              <a:rPr lang="en-US" altLang="en-US" sz="1000" b="0" dirty="0" smtClean="0">
                <a:latin typeface="Arial" panose="020B0604020202020204" pitchFamily="34" charset="0"/>
              </a:rPr>
              <a:t> and InnovationSolve</a:t>
            </a:r>
            <a:r>
              <a:rPr lang="en-US" altLang="en-US" sz="1000" b="0" baseline="30000" dirty="0">
                <a:latin typeface="Arial" panose="020B0604020202020204" pitchFamily="34" charset="0"/>
              </a:rPr>
              <a:t>TM</a:t>
            </a:r>
            <a:r>
              <a:rPr lang="en-US" altLang="en-US" sz="1000" b="0" dirty="0" smtClean="0">
                <a:latin typeface="Arial" panose="020B0604020202020204" pitchFamily="34" charset="0"/>
              </a:rPr>
              <a:t> are trademarks of Decision Support Sciences (DSS).</a:t>
            </a:r>
          </a:p>
          <a:p>
            <a:pPr marL="0" indent="0">
              <a:spcBef>
                <a:spcPts val="600"/>
              </a:spcBef>
            </a:pPr>
            <a:r>
              <a:rPr lang="en-US" altLang="en-US" sz="1000" b="0" dirty="0" smtClean="0">
                <a:latin typeface="Arial" panose="020B0604020202020204" pitchFamily="34" charset="0"/>
              </a:rPr>
              <a:t>No portion of this work may be reproduced in any form without the written consent of Decision Support Sciences.</a:t>
            </a:r>
          </a:p>
          <a:p>
            <a:pPr marL="0" indent="0">
              <a:spcBef>
                <a:spcPts val="600"/>
              </a:spcBef>
            </a:pPr>
            <a:r>
              <a:rPr lang="en-US" altLang="en-US" sz="1000" b="0" dirty="0" smtClean="0">
                <a:latin typeface="Arial" panose="020B0604020202020204" pitchFamily="34" charset="0"/>
              </a:rPr>
              <a:t>For permissions or other questions, contact DSS at info@decisionsupportsciences.com.</a:t>
            </a:r>
            <a:endParaRPr lang="en-US" altLang="en-US" sz="1000" b="0" dirty="0">
              <a:latin typeface="Arial" panose="020B0604020202020204" pitchFamily="34" charset="0"/>
            </a:endParaRPr>
          </a:p>
        </p:txBody>
      </p:sp>
    </p:spTree>
    <p:extLst>
      <p:ext uri="{BB962C8B-B14F-4D97-AF65-F5344CB8AC3E}">
        <p14:creationId xmlns:p14="http://schemas.microsoft.com/office/powerpoint/2010/main" val="13423997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4"/>
          <p:cNvSpPr>
            <a:spLocks noGrp="1" noChangeArrowheads="1"/>
          </p:cNvSpPr>
          <p:nvPr>
            <p:ph type="title"/>
          </p:nvPr>
        </p:nvSpPr>
        <p:spPr>
          <a:xfrm>
            <a:off x="382588" y="631555"/>
            <a:ext cx="8358187" cy="347662"/>
          </a:xfrm>
        </p:spPr>
        <p:txBody>
          <a:bodyPr/>
          <a:lstStyle/>
          <a:p>
            <a:pPr algn="ctr"/>
            <a:r>
              <a:rPr lang="en-US" altLang="en-US"/>
              <a:t>Table of Contents</a:t>
            </a:r>
          </a:p>
        </p:txBody>
      </p:sp>
      <p:sp>
        <p:nvSpPr>
          <p:cNvPr id="115720" name="Rectangle 8"/>
          <p:cNvSpPr>
            <a:spLocks noChangeArrowheads="1"/>
          </p:cNvSpPr>
          <p:nvPr/>
        </p:nvSpPr>
        <p:spPr bwMode="auto">
          <a:xfrm>
            <a:off x="682625" y="1099867"/>
            <a:ext cx="5041900" cy="538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600" dirty="0">
                <a:latin typeface="Arial" panose="020B0604020202020204" pitchFamily="34" charset="0"/>
              </a:rPr>
              <a:t>I. 	Installing PositionSolve</a:t>
            </a:r>
            <a:r>
              <a:rPr lang="en-US" altLang="en-US" sz="1200" b="0" baseline="30000" dirty="0">
                <a:latin typeface="Book Antiqua" panose="02040602050305030304" pitchFamily="18" charset="0"/>
              </a:rPr>
              <a:t>TM</a:t>
            </a:r>
            <a:endParaRPr lang="en-US" altLang="en-US" sz="1600" dirty="0">
              <a:latin typeface="Arial" panose="020B0604020202020204" pitchFamily="34" charset="0"/>
            </a:endParaRPr>
          </a:p>
          <a:p>
            <a:r>
              <a:rPr lang="en-US" altLang="en-US" sz="1600" dirty="0">
                <a:latin typeface="Arial" panose="020B0604020202020204" pitchFamily="34" charset="0"/>
              </a:rPr>
              <a:t>	</a:t>
            </a:r>
            <a:r>
              <a:rPr lang="en-US" altLang="en-US" sz="1400" b="0" dirty="0">
                <a:latin typeface="Arial" panose="020B0604020202020204" pitchFamily="34" charset="0"/>
              </a:rPr>
              <a:t>System Requirements</a:t>
            </a:r>
          </a:p>
          <a:p>
            <a:r>
              <a:rPr lang="en-US" altLang="en-US" sz="1400" b="0" dirty="0">
                <a:latin typeface="Arial" panose="020B0604020202020204" pitchFamily="34" charset="0"/>
              </a:rPr>
              <a:t>	Installation Procedure</a:t>
            </a:r>
            <a:endParaRPr lang="en-US" altLang="en-US" sz="1400" dirty="0">
              <a:latin typeface="Arial" panose="020B0604020202020204" pitchFamily="34" charset="0"/>
            </a:endParaRPr>
          </a:p>
          <a:p>
            <a:endParaRPr lang="en-US" altLang="en-US" sz="1600" dirty="0">
              <a:latin typeface="Arial" panose="020B0604020202020204" pitchFamily="34" charset="0"/>
            </a:endParaRPr>
          </a:p>
          <a:p>
            <a:r>
              <a:rPr lang="en-US" altLang="en-US" sz="1600" dirty="0">
                <a:latin typeface="Arial" panose="020B0604020202020204" pitchFamily="34" charset="0"/>
              </a:rPr>
              <a:t>II.  Overview of PositionSolve</a:t>
            </a:r>
            <a:r>
              <a:rPr lang="en-US" altLang="en-US" sz="1200" b="0" baseline="30000" dirty="0">
                <a:latin typeface="Book Antiqua" panose="02040602050305030304" pitchFamily="18" charset="0"/>
              </a:rPr>
              <a:t>TM</a:t>
            </a:r>
            <a:endParaRPr lang="en-US" altLang="en-US" sz="1600" dirty="0">
              <a:latin typeface="Arial" panose="020B0604020202020204" pitchFamily="34" charset="0"/>
            </a:endParaRPr>
          </a:p>
          <a:p>
            <a:r>
              <a:rPr lang="en-US" altLang="en-US" sz="1400" b="0" dirty="0">
                <a:latin typeface="Arial" panose="020B0604020202020204" pitchFamily="34" charset="0"/>
              </a:rPr>
              <a:t>	What Is Position Analysis</a:t>
            </a:r>
          </a:p>
          <a:p>
            <a:r>
              <a:rPr lang="en-US" altLang="en-US" sz="1400" b="0" dirty="0">
                <a:latin typeface="Arial" panose="020B0604020202020204" pitchFamily="34" charset="0"/>
              </a:rPr>
              <a:t>	Why Use Multiple Discriminant Analysis (MDA)?</a:t>
            </a:r>
          </a:p>
          <a:p>
            <a:r>
              <a:rPr lang="en-US" altLang="en-US" sz="1400" b="0" dirty="0">
                <a:latin typeface="Arial" panose="020B0604020202020204" pitchFamily="34" charset="0"/>
              </a:rPr>
              <a:t>	Why Use Correspondence Analysis (CA)?</a:t>
            </a:r>
          </a:p>
          <a:p>
            <a:r>
              <a:rPr lang="en-US" altLang="en-US" sz="1400" b="0" dirty="0">
                <a:latin typeface="Arial" panose="020B0604020202020204" pitchFamily="34" charset="0"/>
              </a:rPr>
              <a:t>	Introduction To PositionSolve</a:t>
            </a:r>
            <a:r>
              <a:rPr lang="en-US" altLang="en-US" sz="1200" b="0" baseline="30000" dirty="0">
                <a:latin typeface="Book Antiqua" panose="02040602050305030304" pitchFamily="18" charset="0"/>
              </a:rPr>
              <a:t>TM</a:t>
            </a:r>
            <a:r>
              <a:rPr lang="en-US" altLang="en-US" sz="1400" b="0" dirty="0">
                <a:latin typeface="Arial" panose="020B0604020202020204" pitchFamily="34" charset="0"/>
              </a:rPr>
              <a:t> Perceptual Maps</a:t>
            </a:r>
          </a:p>
          <a:p>
            <a:endParaRPr lang="en-US" altLang="en-US" sz="1400" b="0" dirty="0">
              <a:latin typeface="Arial" panose="020B0604020202020204" pitchFamily="34" charset="0"/>
            </a:endParaRPr>
          </a:p>
          <a:p>
            <a:r>
              <a:rPr lang="en-US" altLang="en-US" sz="1600" dirty="0">
                <a:latin typeface="Arial" panose="020B0604020202020204" pitchFamily="34" charset="0"/>
              </a:rPr>
              <a:t>III. Building a Perceptual Map</a:t>
            </a:r>
            <a:endParaRPr lang="en-US" altLang="en-US" sz="1600" b="0" dirty="0">
              <a:latin typeface="Arial" panose="020B0604020202020204" pitchFamily="34" charset="0"/>
            </a:endParaRPr>
          </a:p>
          <a:p>
            <a:r>
              <a:rPr lang="en-US" altLang="en-US" sz="1400" b="0" dirty="0">
                <a:latin typeface="Arial" panose="020B0604020202020204" pitchFamily="34" charset="0"/>
              </a:rPr>
              <a:t>	Type of Data Required for MDA and CA based </a:t>
            </a:r>
            <a:r>
              <a:rPr lang="en-US" altLang="en-US" sz="1400" b="0" dirty="0" err="1">
                <a:latin typeface="Arial" panose="020B0604020202020204" pitchFamily="34" charset="0"/>
              </a:rPr>
              <a:t>maps</a:t>
            </a:r>
            <a:r>
              <a:rPr lang="en-US" altLang="en-US" sz="1200" b="0" baseline="30000" dirty="0" err="1">
                <a:latin typeface="Book Antiqua" panose="02040602050305030304" pitchFamily="18" charset="0"/>
              </a:rPr>
              <a:t>TM</a:t>
            </a:r>
            <a:endParaRPr lang="en-US" altLang="en-US" sz="1400" b="0" dirty="0">
              <a:latin typeface="Arial" panose="020B0604020202020204" pitchFamily="34" charset="0"/>
            </a:endParaRPr>
          </a:p>
          <a:p>
            <a:r>
              <a:rPr lang="en-US" altLang="en-US" sz="1400" b="0" dirty="0">
                <a:latin typeface="Arial" panose="020B0604020202020204" pitchFamily="34" charset="0"/>
              </a:rPr>
              <a:t>	Using the PositionSolve</a:t>
            </a:r>
            <a:r>
              <a:rPr lang="en-US" altLang="en-US" sz="1400" b="0" dirty="0">
                <a:latin typeface="Arial" panose="020B0604020202020204" pitchFamily="34" charset="0"/>
                <a:cs typeface="Arial" panose="020B0604020202020204" pitchFamily="34" charset="0"/>
              </a:rPr>
              <a:t>™</a:t>
            </a:r>
            <a:r>
              <a:rPr lang="en-US" altLang="en-US" sz="1400" b="0" dirty="0">
                <a:latin typeface="Arial" panose="020B0604020202020204" pitchFamily="34" charset="0"/>
              </a:rPr>
              <a:t> Model Wizard</a:t>
            </a:r>
          </a:p>
          <a:p>
            <a:r>
              <a:rPr lang="en-US" altLang="en-US" sz="1400" b="0" dirty="0">
                <a:latin typeface="Arial" panose="020B0604020202020204" pitchFamily="34" charset="0"/>
              </a:rPr>
              <a:t>		To Build a MDA Based Perceptual Map</a:t>
            </a:r>
          </a:p>
          <a:p>
            <a:r>
              <a:rPr lang="en-US" altLang="en-US" sz="1400" b="0" dirty="0">
                <a:latin typeface="Arial" panose="020B0604020202020204" pitchFamily="34" charset="0"/>
              </a:rPr>
              <a:t>		To Build a CA Based Perceptual Map</a:t>
            </a:r>
          </a:p>
          <a:p>
            <a:r>
              <a:rPr lang="en-US" altLang="en-US" sz="1400" b="0" dirty="0">
                <a:latin typeface="Arial" panose="020B0604020202020204" pitchFamily="34" charset="0"/>
              </a:rPr>
              <a:t>	Saving the Map </a:t>
            </a:r>
          </a:p>
          <a:p>
            <a:endParaRPr lang="en-US" altLang="en-US" sz="1400" b="0" dirty="0">
              <a:latin typeface="Arial" panose="020B0604020202020204" pitchFamily="34" charset="0"/>
            </a:endParaRPr>
          </a:p>
          <a:p>
            <a:r>
              <a:rPr lang="en-US" altLang="en-US" sz="1600" dirty="0">
                <a:latin typeface="Arial" panose="020B0604020202020204" pitchFamily="34" charset="0"/>
              </a:rPr>
              <a:t>IV. Inspecting Product and Attribute Relationships</a:t>
            </a:r>
            <a:endParaRPr lang="en-US" altLang="en-US" sz="1400" b="0" dirty="0">
              <a:latin typeface="Arial" panose="020B0604020202020204" pitchFamily="34" charset="0"/>
            </a:endParaRPr>
          </a:p>
          <a:p>
            <a:r>
              <a:rPr lang="en-US" altLang="en-US" sz="1400" b="0" dirty="0">
                <a:latin typeface="Arial" panose="020B0604020202020204" pitchFamily="34" charset="0"/>
              </a:rPr>
              <a:t>	Significant Distance Between Products</a:t>
            </a:r>
          </a:p>
          <a:p>
            <a:r>
              <a:rPr lang="en-US" altLang="en-US" sz="1400" b="0" dirty="0">
                <a:latin typeface="Arial" panose="020B0604020202020204" pitchFamily="34" charset="0"/>
              </a:rPr>
              <a:t>	Closest Competitor Analysis</a:t>
            </a:r>
          </a:p>
          <a:p>
            <a:r>
              <a:rPr lang="en-US" altLang="en-US" sz="1400" b="0" dirty="0">
                <a:latin typeface="Arial" panose="020B0604020202020204" pitchFamily="34" charset="0"/>
              </a:rPr>
              <a:t>	Respondent Mapping or Category Contouring</a:t>
            </a:r>
          </a:p>
          <a:p>
            <a:r>
              <a:rPr lang="en-US" altLang="en-US" sz="1400" b="0" dirty="0">
                <a:latin typeface="Arial" panose="020B0604020202020204" pitchFamily="34" charset="0"/>
              </a:rPr>
              <a:t>	Attribute Elasticity</a:t>
            </a:r>
          </a:p>
          <a:p>
            <a:r>
              <a:rPr lang="en-US" altLang="en-US" sz="1400" b="0" dirty="0">
                <a:latin typeface="Arial" panose="020B0604020202020204" pitchFamily="34" charset="0"/>
              </a:rPr>
              <a:t>	Map Options</a:t>
            </a:r>
          </a:p>
          <a:p>
            <a:endParaRPr lang="en-US" altLang="en-US" sz="1400" b="0" dirty="0">
              <a:latin typeface="Arial" panose="020B0604020202020204" pitchFamily="34" charset="0"/>
            </a:endParaRPr>
          </a:p>
        </p:txBody>
      </p:sp>
      <p:sp>
        <p:nvSpPr>
          <p:cNvPr id="115721" name="Rectangle 9"/>
          <p:cNvSpPr>
            <a:spLocks noChangeArrowheads="1"/>
          </p:cNvSpPr>
          <p:nvPr/>
        </p:nvSpPr>
        <p:spPr bwMode="auto">
          <a:xfrm>
            <a:off x="5532438" y="1091930"/>
            <a:ext cx="2971800" cy="335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609600" indent="-609600" algn="l">
              <a:defRPr sz="2400">
                <a:solidFill>
                  <a:schemeClr val="tx1"/>
                </a:solidFill>
                <a:latin typeface="Times New Roman" panose="02020603050405020304" pitchFamily="18" charset="0"/>
              </a:defRPr>
            </a:lvl1pPr>
            <a:lvl2pPr marL="1066800" indent="-609600" algn="l">
              <a:defRPr sz="2400">
                <a:solidFill>
                  <a:schemeClr val="tx1"/>
                </a:solidFill>
                <a:latin typeface="Times New Roman" panose="02020603050405020304" pitchFamily="18" charset="0"/>
              </a:defRPr>
            </a:lvl2pPr>
            <a:lvl3pPr marL="1524000" indent="-609600" algn="l">
              <a:defRPr sz="2400">
                <a:solidFill>
                  <a:schemeClr val="tx1"/>
                </a:solidFill>
                <a:latin typeface="Times New Roman" panose="02020603050405020304" pitchFamily="18" charset="0"/>
              </a:defRPr>
            </a:lvl3pPr>
            <a:lvl4pPr marL="1981200" indent="-609600" algn="l">
              <a:defRPr sz="2400">
                <a:solidFill>
                  <a:schemeClr val="tx1"/>
                </a:solidFill>
                <a:latin typeface="Times New Roman" panose="02020603050405020304" pitchFamily="18" charset="0"/>
              </a:defRPr>
            </a:lvl4pPr>
            <a:lvl5pPr marL="2438400" indent="-609600" algn="l">
              <a:defRPr sz="2400">
                <a:solidFill>
                  <a:schemeClr val="tx1"/>
                </a:solidFill>
                <a:latin typeface="Times New Roman" panose="02020603050405020304" pitchFamily="18" charset="0"/>
              </a:defRPr>
            </a:lvl5pPr>
            <a:lvl6pPr marL="2895600" indent="-609600" eaLnBrk="0" fontAlgn="base" hangingPunct="0">
              <a:spcBef>
                <a:spcPct val="0"/>
              </a:spcBef>
              <a:spcAft>
                <a:spcPct val="0"/>
              </a:spcAft>
              <a:defRPr sz="2400">
                <a:solidFill>
                  <a:schemeClr val="tx1"/>
                </a:solidFill>
                <a:latin typeface="Times New Roman" panose="02020603050405020304" pitchFamily="18" charset="0"/>
              </a:defRPr>
            </a:lvl6pPr>
            <a:lvl7pPr marL="3352800" indent="-609600" eaLnBrk="0" fontAlgn="base" hangingPunct="0">
              <a:spcBef>
                <a:spcPct val="0"/>
              </a:spcBef>
              <a:spcAft>
                <a:spcPct val="0"/>
              </a:spcAft>
              <a:defRPr sz="2400">
                <a:solidFill>
                  <a:schemeClr val="tx1"/>
                </a:solidFill>
                <a:latin typeface="Times New Roman" panose="02020603050405020304" pitchFamily="18" charset="0"/>
              </a:defRPr>
            </a:lvl7pPr>
            <a:lvl8pPr marL="3810000" indent="-609600" eaLnBrk="0" fontAlgn="base" hangingPunct="0">
              <a:spcBef>
                <a:spcPct val="0"/>
              </a:spcBef>
              <a:spcAft>
                <a:spcPct val="0"/>
              </a:spcAft>
              <a:defRPr sz="2400">
                <a:solidFill>
                  <a:schemeClr val="tx1"/>
                </a:solidFill>
                <a:latin typeface="Times New Roman" panose="02020603050405020304" pitchFamily="18" charset="0"/>
              </a:defRPr>
            </a:lvl8pPr>
            <a:lvl9pPr marL="4267200" indent="-609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600">
                <a:latin typeface="Arial" panose="020B0604020202020204" pitchFamily="34" charset="0"/>
              </a:rPr>
              <a:t>V. 	Product Contouring</a:t>
            </a:r>
          </a:p>
          <a:p>
            <a:r>
              <a:rPr lang="en-US" altLang="en-US" sz="1600">
                <a:latin typeface="Arial" panose="020B0604020202020204" pitchFamily="34" charset="0"/>
              </a:rPr>
              <a:t>	 (Only with MDA)</a:t>
            </a:r>
          </a:p>
          <a:p>
            <a:r>
              <a:rPr lang="en-US" altLang="en-US" sz="1600">
                <a:latin typeface="Arial" panose="020B0604020202020204" pitchFamily="34" charset="0"/>
              </a:rPr>
              <a:t>	</a:t>
            </a:r>
            <a:r>
              <a:rPr lang="en-US" altLang="en-US" sz="1400" b="0">
                <a:latin typeface="Arial" panose="020B0604020202020204" pitchFamily="34" charset="0"/>
              </a:rPr>
              <a:t>Theory</a:t>
            </a:r>
          </a:p>
          <a:p>
            <a:r>
              <a:rPr lang="en-US" altLang="en-US" sz="1400" b="0">
                <a:latin typeface="Arial" panose="020B0604020202020204" pitchFamily="34" charset="0"/>
              </a:rPr>
              <a:t>	Practice</a:t>
            </a:r>
          </a:p>
          <a:p>
            <a:endParaRPr lang="en-US" altLang="en-US" sz="1600">
              <a:latin typeface="Arial" panose="020B0604020202020204" pitchFamily="34" charset="0"/>
            </a:endParaRPr>
          </a:p>
          <a:p>
            <a:pPr>
              <a:buFontTx/>
              <a:buAutoNum type="romanUcPeriod" startAt="6"/>
            </a:pPr>
            <a:r>
              <a:rPr lang="en-US" altLang="en-US" sz="1600">
                <a:latin typeface="Arial" panose="020B0604020202020204" pitchFamily="34" charset="0"/>
              </a:rPr>
              <a:t>Product Repositioning</a:t>
            </a:r>
          </a:p>
          <a:p>
            <a:r>
              <a:rPr lang="en-US" altLang="en-US" sz="1600">
                <a:latin typeface="Arial" panose="020B0604020202020204" pitchFamily="34" charset="0"/>
              </a:rPr>
              <a:t>	(Only with MDA)</a:t>
            </a:r>
          </a:p>
          <a:p>
            <a:r>
              <a:rPr lang="en-US" altLang="en-US" sz="1400" b="0">
                <a:latin typeface="Arial" panose="020B0604020202020204" pitchFamily="34" charset="0"/>
              </a:rPr>
              <a:t>	Theory</a:t>
            </a:r>
          </a:p>
          <a:p>
            <a:r>
              <a:rPr lang="en-US" altLang="en-US" sz="1400" b="0">
                <a:latin typeface="Arial" panose="020B0604020202020204" pitchFamily="34" charset="0"/>
              </a:rPr>
              <a:t>	Practice</a:t>
            </a:r>
          </a:p>
          <a:p>
            <a:endParaRPr lang="en-US" altLang="en-US" sz="1600">
              <a:latin typeface="Arial" panose="020B0604020202020204" pitchFamily="34" charset="0"/>
            </a:endParaRPr>
          </a:p>
          <a:p>
            <a:r>
              <a:rPr lang="en-US" altLang="en-US" sz="1600">
                <a:latin typeface="Arial" panose="020B0604020202020204" pitchFamily="34" charset="0"/>
              </a:rPr>
              <a:t>VII.  	Appendix</a:t>
            </a:r>
          </a:p>
          <a:p>
            <a:r>
              <a:rPr lang="en-US" altLang="en-US" sz="1600">
                <a:latin typeface="Arial" panose="020B0604020202020204" pitchFamily="34" charset="0"/>
              </a:rPr>
              <a:t>	</a:t>
            </a:r>
            <a:r>
              <a:rPr lang="en-US" altLang="en-US" sz="1400" b="0">
                <a:latin typeface="Arial" panose="020B0604020202020204" pitchFamily="34" charset="0"/>
              </a:rPr>
              <a:t>Dialog Boxes</a:t>
            </a:r>
          </a:p>
          <a:p>
            <a:r>
              <a:rPr lang="en-US" altLang="en-US" sz="1400" b="0">
                <a:latin typeface="Arial" panose="020B0604020202020204" pitchFamily="34" charset="0"/>
              </a:rPr>
              <a:t>	Using Charts/Graphs</a:t>
            </a:r>
          </a:p>
          <a:p>
            <a:r>
              <a:rPr lang="en-US" altLang="en-US" sz="1400" b="0">
                <a:latin typeface="Arial" panose="020B0604020202020204" pitchFamily="34" charset="0"/>
              </a:rPr>
              <a:t>	Personalities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38" name="Rectangle 2050"/>
          <p:cNvSpPr>
            <a:spLocks noGrp="1" noChangeArrowheads="1"/>
          </p:cNvSpPr>
          <p:nvPr>
            <p:ph type="title"/>
          </p:nvPr>
        </p:nvSpPr>
        <p:spPr>
          <a:xfrm>
            <a:off x="381000" y="611188"/>
            <a:ext cx="8501063" cy="347662"/>
          </a:xfrm>
          <a:noFill/>
          <a:ln/>
        </p:spPr>
        <p:txBody>
          <a:bodyPr/>
          <a:lstStyle/>
          <a:p>
            <a:r>
              <a:rPr lang="en-US" altLang="en-US"/>
              <a:t>System Requirements</a:t>
            </a:r>
          </a:p>
        </p:txBody>
      </p:sp>
      <p:sp>
        <p:nvSpPr>
          <p:cNvPr id="679939" name="Rectangle 2051"/>
          <p:cNvSpPr>
            <a:spLocks noChangeArrowheads="1"/>
          </p:cNvSpPr>
          <p:nvPr/>
        </p:nvSpPr>
        <p:spPr bwMode="auto">
          <a:xfrm>
            <a:off x="468313" y="1136650"/>
            <a:ext cx="8066087" cy="739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114300" indent="-114300" algn="l">
              <a:tabLst>
                <a:tab pos="458788" algn="l"/>
              </a:tabLst>
              <a:defRPr sz="2400">
                <a:solidFill>
                  <a:schemeClr val="tx1"/>
                </a:solidFill>
                <a:latin typeface="Times New Roman" panose="02020603050405020304" pitchFamily="18" charset="0"/>
              </a:defRPr>
            </a:lvl1pPr>
            <a:lvl2pPr algn="l">
              <a:tabLst>
                <a:tab pos="458788" algn="l"/>
              </a:tabLst>
              <a:defRPr sz="2400">
                <a:solidFill>
                  <a:schemeClr val="tx1"/>
                </a:solidFill>
                <a:latin typeface="Times New Roman" panose="02020603050405020304" pitchFamily="18" charset="0"/>
              </a:defRPr>
            </a:lvl2pPr>
            <a:lvl3pPr algn="l">
              <a:tabLst>
                <a:tab pos="458788" algn="l"/>
              </a:tabLst>
              <a:defRPr sz="2400">
                <a:solidFill>
                  <a:schemeClr val="tx1"/>
                </a:solidFill>
                <a:latin typeface="Times New Roman" panose="02020603050405020304" pitchFamily="18" charset="0"/>
              </a:defRPr>
            </a:lvl3pPr>
            <a:lvl4pPr algn="l">
              <a:tabLst>
                <a:tab pos="458788" algn="l"/>
              </a:tabLst>
              <a:defRPr sz="2400">
                <a:solidFill>
                  <a:schemeClr val="tx1"/>
                </a:solidFill>
                <a:latin typeface="Times New Roman" panose="02020603050405020304" pitchFamily="18" charset="0"/>
              </a:defRPr>
            </a:lvl4pPr>
            <a:lvl5pPr algn="l">
              <a:tabLst>
                <a:tab pos="45878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9pPr>
          </a:lstStyle>
          <a:p>
            <a:pPr>
              <a:buFontTx/>
              <a:buChar char="•"/>
            </a:pPr>
            <a:r>
              <a:rPr lang="en-US" altLang="en-US" sz="1400" b="0" dirty="0">
                <a:solidFill>
                  <a:srgbClr val="000000"/>
                </a:solidFill>
              </a:rPr>
              <a:t>PositionSolve</a:t>
            </a:r>
            <a:r>
              <a:rPr lang="en-US" altLang="en-US" sz="1200" b="0" baseline="30000" dirty="0">
                <a:latin typeface="Book Antiqua" panose="02040602050305030304" pitchFamily="18" charset="0"/>
              </a:rPr>
              <a:t>TM</a:t>
            </a:r>
            <a:r>
              <a:rPr lang="en-US" altLang="en-US" sz="1400" b="0" dirty="0">
                <a:solidFill>
                  <a:srgbClr val="000000"/>
                </a:solidFill>
              </a:rPr>
              <a:t> can be run on </a:t>
            </a:r>
            <a:r>
              <a:rPr lang="en-US" altLang="en-US" sz="1400" b="0" dirty="0" smtClean="0">
                <a:solidFill>
                  <a:srgbClr val="000000"/>
                </a:solidFill>
              </a:rPr>
              <a:t>any Intel Core Processor (first generation or greater) </a:t>
            </a:r>
            <a:r>
              <a:rPr lang="en-US" altLang="en-US" sz="1400" b="0" dirty="0">
                <a:solidFill>
                  <a:srgbClr val="000000"/>
                </a:solidFill>
              </a:rPr>
              <a:t>running </a:t>
            </a:r>
            <a:r>
              <a:rPr lang="en-US" altLang="en-US" sz="1400" b="0" dirty="0" smtClean="0">
                <a:solidFill>
                  <a:srgbClr val="000000"/>
                </a:solidFill>
              </a:rPr>
              <a:t>any 64bit version of Windows 7 or higher.  </a:t>
            </a:r>
            <a:r>
              <a:rPr lang="en-US" altLang="en-US" sz="1400" b="0" dirty="0">
                <a:solidFill>
                  <a:srgbClr val="000000"/>
                </a:solidFill>
              </a:rPr>
              <a:t>It is recommended that you have </a:t>
            </a:r>
            <a:r>
              <a:rPr lang="en-US" altLang="en-US" sz="1400" b="0" dirty="0" smtClean="0">
                <a:solidFill>
                  <a:srgbClr val="000000"/>
                </a:solidFill>
              </a:rPr>
              <a:t>1GB </a:t>
            </a:r>
            <a:r>
              <a:rPr lang="en-US" altLang="en-US" sz="1400" b="0" dirty="0">
                <a:solidFill>
                  <a:srgbClr val="000000"/>
                </a:solidFill>
              </a:rPr>
              <a:t>RAM, </a:t>
            </a:r>
            <a:r>
              <a:rPr lang="en-US" altLang="en-US" sz="1400" b="0" dirty="0" smtClean="0">
                <a:solidFill>
                  <a:srgbClr val="000000"/>
                </a:solidFill>
              </a:rPr>
              <a:t>256 </a:t>
            </a:r>
            <a:r>
              <a:rPr lang="en-US" altLang="en-US" sz="1400" b="0" dirty="0">
                <a:solidFill>
                  <a:srgbClr val="000000"/>
                </a:solidFill>
              </a:rPr>
              <a:t>MB of graphics RAM, and at least </a:t>
            </a:r>
            <a:r>
              <a:rPr lang="en-US" altLang="en-US" sz="1400" b="0" dirty="0" smtClean="0">
                <a:solidFill>
                  <a:srgbClr val="000000"/>
                </a:solidFill>
              </a:rPr>
              <a:t>500 </a:t>
            </a:r>
            <a:r>
              <a:rPr lang="en-US" altLang="en-US" sz="1400" b="0" dirty="0">
                <a:solidFill>
                  <a:srgbClr val="000000"/>
                </a:solidFill>
              </a:rPr>
              <a:t>MB </a:t>
            </a:r>
            <a:r>
              <a:rPr lang="en-US" altLang="en-US" sz="1400" b="0" dirty="0" smtClean="0">
                <a:solidFill>
                  <a:srgbClr val="000000"/>
                </a:solidFill>
              </a:rPr>
              <a:t>of free </a:t>
            </a:r>
            <a:r>
              <a:rPr lang="en-US" altLang="en-US" sz="1400" b="0" dirty="0">
                <a:solidFill>
                  <a:srgbClr val="000000"/>
                </a:solidFill>
              </a:rPr>
              <a:t>hard disk space.</a:t>
            </a:r>
          </a:p>
        </p:txBody>
      </p:sp>
      <p:sp>
        <p:nvSpPr>
          <p:cNvPr id="679941" name="Rectangle 2053"/>
          <p:cNvSpPr>
            <a:spLocks noChangeArrowheads="1"/>
          </p:cNvSpPr>
          <p:nvPr/>
        </p:nvSpPr>
        <p:spPr bwMode="auto">
          <a:xfrm>
            <a:off x="371475" y="2278063"/>
            <a:ext cx="8501063" cy="34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algn="l" defTabSz="708025">
              <a:defRPr b="1">
                <a:solidFill>
                  <a:schemeClr val="tx2"/>
                </a:solidFill>
                <a:latin typeface="Arial" panose="020B0604020202020204" pitchFamily="34" charset="0"/>
              </a:defRPr>
            </a:lvl1pPr>
            <a:lvl2pPr algn="l" defTabSz="708025">
              <a:defRPr b="1">
                <a:solidFill>
                  <a:schemeClr val="tx2"/>
                </a:solidFill>
                <a:latin typeface="Arial" panose="020B0604020202020204" pitchFamily="34" charset="0"/>
              </a:defRPr>
            </a:lvl2pPr>
            <a:lvl3pPr algn="l" defTabSz="708025">
              <a:defRPr b="1">
                <a:solidFill>
                  <a:schemeClr val="tx2"/>
                </a:solidFill>
                <a:latin typeface="Arial" panose="020B0604020202020204" pitchFamily="34" charset="0"/>
              </a:defRPr>
            </a:lvl3pPr>
            <a:lvl4pPr algn="l" defTabSz="708025">
              <a:defRPr b="1">
                <a:solidFill>
                  <a:schemeClr val="tx2"/>
                </a:solidFill>
                <a:latin typeface="Arial" panose="020B0604020202020204" pitchFamily="34" charset="0"/>
              </a:defRPr>
            </a:lvl4pPr>
            <a:lvl5pPr algn="l" defTabSz="708025">
              <a:defRPr b="1">
                <a:solidFill>
                  <a:schemeClr val="tx2"/>
                </a:solidFill>
                <a:latin typeface="Arial" panose="020B0604020202020204" pitchFamily="34" charset="0"/>
              </a:defRPr>
            </a:lvl5pPr>
            <a:lvl6pPr marL="457200" defTabSz="708025" eaLnBrk="0" fontAlgn="base" hangingPunct="0">
              <a:spcBef>
                <a:spcPct val="0"/>
              </a:spcBef>
              <a:spcAft>
                <a:spcPct val="0"/>
              </a:spcAft>
              <a:defRPr b="1">
                <a:solidFill>
                  <a:schemeClr val="tx2"/>
                </a:solidFill>
                <a:latin typeface="Arial" panose="020B0604020202020204" pitchFamily="34" charset="0"/>
              </a:defRPr>
            </a:lvl6pPr>
            <a:lvl7pPr marL="914400" defTabSz="708025" eaLnBrk="0" fontAlgn="base" hangingPunct="0">
              <a:spcBef>
                <a:spcPct val="0"/>
              </a:spcBef>
              <a:spcAft>
                <a:spcPct val="0"/>
              </a:spcAft>
              <a:defRPr b="1">
                <a:solidFill>
                  <a:schemeClr val="tx2"/>
                </a:solidFill>
                <a:latin typeface="Arial" panose="020B0604020202020204" pitchFamily="34" charset="0"/>
              </a:defRPr>
            </a:lvl7pPr>
            <a:lvl8pPr marL="1371600" defTabSz="708025" eaLnBrk="0" fontAlgn="base" hangingPunct="0">
              <a:spcBef>
                <a:spcPct val="0"/>
              </a:spcBef>
              <a:spcAft>
                <a:spcPct val="0"/>
              </a:spcAft>
              <a:defRPr b="1">
                <a:solidFill>
                  <a:schemeClr val="tx2"/>
                </a:solidFill>
                <a:latin typeface="Arial" panose="020B0604020202020204" pitchFamily="34" charset="0"/>
              </a:defRPr>
            </a:lvl8pPr>
            <a:lvl9pPr marL="1828800" defTabSz="708025" eaLnBrk="0" fontAlgn="base" hangingPunct="0">
              <a:spcBef>
                <a:spcPct val="0"/>
              </a:spcBef>
              <a:spcAft>
                <a:spcPct val="0"/>
              </a:spcAft>
              <a:defRPr b="1">
                <a:solidFill>
                  <a:schemeClr val="tx2"/>
                </a:solidFill>
                <a:latin typeface="Arial" panose="020B0604020202020204" pitchFamily="34" charset="0"/>
              </a:defRPr>
            </a:lvl9pPr>
          </a:lstStyle>
          <a:p>
            <a:r>
              <a:rPr lang="en-US" altLang="en-US" sz="1800"/>
              <a:t>Installing PositionSolve</a:t>
            </a:r>
            <a:r>
              <a:rPr lang="en-US" altLang="en-US" sz="1600" b="0" baseline="30000"/>
              <a:t>TM</a:t>
            </a:r>
          </a:p>
        </p:txBody>
      </p:sp>
      <p:sp>
        <p:nvSpPr>
          <p:cNvPr id="679942" name="Rectangle 2054"/>
          <p:cNvSpPr>
            <a:spLocks noChangeArrowheads="1"/>
          </p:cNvSpPr>
          <p:nvPr/>
        </p:nvSpPr>
        <p:spPr bwMode="auto">
          <a:xfrm>
            <a:off x="492125" y="2812703"/>
            <a:ext cx="7442200" cy="13849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114300" indent="-114300" algn="l">
              <a:defRPr sz="2400">
                <a:solidFill>
                  <a:schemeClr val="tx1"/>
                </a:solidFill>
                <a:latin typeface="Times New Roman" panose="02020603050405020304" pitchFamily="18" charset="0"/>
              </a:defRPr>
            </a:lvl1pPr>
            <a:lvl2pPr marL="228600"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buFontTx/>
              <a:buChar char="•"/>
            </a:pPr>
            <a:r>
              <a:rPr lang="en-US" altLang="en-US" sz="1400" b="0" dirty="0"/>
              <a:t>Whether you are installing from a CD or </a:t>
            </a:r>
            <a:r>
              <a:rPr lang="en-US" altLang="en-US" sz="1400" b="0" dirty="0" smtClean="0"/>
              <a:t>from a downloaded executable file, you </a:t>
            </a:r>
            <a:r>
              <a:rPr lang="en-US" altLang="en-US" sz="1400" b="0" dirty="0"/>
              <a:t>will run the file setup.exe</a:t>
            </a:r>
            <a:r>
              <a:rPr lang="en-US" altLang="en-US" sz="1400" b="0" dirty="0" smtClean="0"/>
              <a:t>.  Follow the instructions on the screen for installation.</a:t>
            </a:r>
            <a:endParaRPr lang="en-US" altLang="en-US" sz="1400" b="0" dirty="0"/>
          </a:p>
          <a:p>
            <a:pPr>
              <a:buFontTx/>
              <a:buChar char="•"/>
            </a:pPr>
            <a:r>
              <a:rPr lang="en-US" altLang="en-US" sz="1400" b="0" dirty="0"/>
              <a:t>During installation, you may choose </a:t>
            </a:r>
            <a:r>
              <a:rPr lang="en-US" altLang="en-US" sz="1400" b="0" dirty="0" smtClean="0"/>
              <a:t>in which </a:t>
            </a:r>
            <a:r>
              <a:rPr lang="en-US" altLang="en-US" sz="1400" b="0" dirty="0"/>
              <a:t>directory PositionSolve</a:t>
            </a:r>
            <a:r>
              <a:rPr lang="en-US" altLang="en-US" sz="1200" b="0" baseline="30000" dirty="0">
                <a:latin typeface="Book Antiqua" panose="02040602050305030304" pitchFamily="18" charset="0"/>
              </a:rPr>
              <a:t>TM</a:t>
            </a:r>
            <a:r>
              <a:rPr lang="en-US" altLang="en-US" sz="1400" b="0" dirty="0"/>
              <a:t> is </a:t>
            </a:r>
            <a:r>
              <a:rPr lang="en-US" altLang="en-US" sz="1400" b="0" dirty="0" smtClean="0"/>
              <a:t>installed, and </a:t>
            </a:r>
            <a:r>
              <a:rPr lang="en-US" altLang="en-US" sz="1400" b="0" dirty="0"/>
              <a:t>where the shortcut is accessed from the Start menu.</a:t>
            </a:r>
          </a:p>
          <a:p>
            <a:pPr>
              <a:buFontTx/>
              <a:buChar char="•"/>
            </a:pPr>
            <a:r>
              <a:rPr lang="en-US" altLang="en-US" sz="1400" b="0" dirty="0"/>
              <a:t>PositionSolve</a:t>
            </a:r>
            <a:r>
              <a:rPr lang="en-US" altLang="en-US" sz="1200" b="0" baseline="30000" dirty="0">
                <a:latin typeface="Book Antiqua" panose="02040602050305030304" pitchFamily="18" charset="0"/>
              </a:rPr>
              <a:t>TM</a:t>
            </a:r>
            <a:r>
              <a:rPr lang="en-US" altLang="en-US" sz="1400" b="0" dirty="0"/>
              <a:t> requires </a:t>
            </a:r>
            <a:r>
              <a:rPr lang="en-US" altLang="en-US" sz="1400" b="0" dirty="0" smtClean="0"/>
              <a:t>either an </a:t>
            </a:r>
            <a:r>
              <a:rPr lang="en-US" altLang="en-US" sz="1400" b="0" dirty="0"/>
              <a:t>SPSS SAV file </a:t>
            </a:r>
            <a:r>
              <a:rPr lang="en-US" altLang="en-US" sz="1400" b="0" dirty="0" smtClean="0"/>
              <a:t>or and Excel file containing, at minimum, a set of variables (typically arranged in columns) and a set of respondent data (typically arranged in rows.) </a:t>
            </a:r>
            <a:endParaRPr lang="en-US" altLang="en-US" sz="1400" b="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5" name="Rectangle 9"/>
          <p:cNvSpPr>
            <a:spLocks noChangeArrowheads="1"/>
          </p:cNvSpPr>
          <p:nvPr/>
        </p:nvSpPr>
        <p:spPr bwMode="auto">
          <a:xfrm>
            <a:off x="2359545" y="2606285"/>
            <a:ext cx="597606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800" dirty="0">
                <a:latin typeface="Arial" panose="020B0604020202020204" pitchFamily="34" charset="0"/>
              </a:rPr>
              <a:t>II.  Overview of PositionSolve</a:t>
            </a:r>
            <a:r>
              <a:rPr lang="en-US" altLang="en-US" sz="1800" b="0" baseline="30000" dirty="0">
                <a:latin typeface="Arial" panose="020B0604020202020204" pitchFamily="34" charset="0"/>
              </a:rPr>
              <a:t>TM</a:t>
            </a:r>
          </a:p>
          <a:p>
            <a:r>
              <a:rPr lang="en-US" altLang="en-US" sz="1400" b="0" dirty="0">
                <a:latin typeface="Arial" panose="020B0604020202020204" pitchFamily="34" charset="0"/>
              </a:rPr>
              <a:t>	</a:t>
            </a:r>
            <a:endParaRPr lang="en-US" altLang="en-US" sz="1400" b="0" dirty="0" smtClean="0">
              <a:latin typeface="Arial" panose="020B0604020202020204" pitchFamily="34" charset="0"/>
            </a:endParaRPr>
          </a:p>
          <a:p>
            <a:r>
              <a:rPr lang="en-US" altLang="en-US" sz="1400" b="0" dirty="0">
                <a:latin typeface="Arial" panose="020B0604020202020204" pitchFamily="34" charset="0"/>
              </a:rPr>
              <a:t>	</a:t>
            </a:r>
            <a:r>
              <a:rPr lang="en-US" altLang="en-US" sz="1600" b="0" dirty="0" smtClean="0">
                <a:latin typeface="Arial" panose="020B0604020202020204" pitchFamily="34" charset="0"/>
              </a:rPr>
              <a:t>What </a:t>
            </a:r>
            <a:r>
              <a:rPr lang="en-US" altLang="en-US" sz="1600" b="0" dirty="0">
                <a:latin typeface="Arial" panose="020B0604020202020204" pitchFamily="34" charset="0"/>
              </a:rPr>
              <a:t>Is </a:t>
            </a:r>
            <a:r>
              <a:rPr lang="en-US" altLang="en-US" sz="1600" b="0" dirty="0" smtClean="0">
                <a:latin typeface="Arial" panose="020B0604020202020204" pitchFamily="34" charset="0"/>
              </a:rPr>
              <a:t>Positioning </a:t>
            </a:r>
            <a:r>
              <a:rPr lang="en-US" altLang="en-US" sz="1600" b="0" dirty="0">
                <a:latin typeface="Arial" panose="020B0604020202020204" pitchFamily="34" charset="0"/>
              </a:rPr>
              <a:t>Analysis?</a:t>
            </a:r>
          </a:p>
          <a:p>
            <a:r>
              <a:rPr lang="en-US" altLang="en-US" sz="1600" b="0" dirty="0">
                <a:latin typeface="Arial" panose="020B0604020202020204" pitchFamily="34" charset="0"/>
              </a:rPr>
              <a:t>	Why Use Multiple Discriminant Analysis</a:t>
            </a:r>
            <a:r>
              <a:rPr lang="en-US" altLang="en-US" sz="1600" b="0" dirty="0" smtClean="0">
                <a:latin typeface="Arial" panose="020B0604020202020204" pitchFamily="34" charset="0"/>
              </a:rPr>
              <a:t>?</a:t>
            </a:r>
          </a:p>
          <a:p>
            <a:r>
              <a:rPr lang="en-US" altLang="en-US" sz="1600" b="0" dirty="0" smtClean="0">
                <a:latin typeface="Arial" panose="020B0604020202020204" pitchFamily="34" charset="0"/>
              </a:rPr>
              <a:t>	Why Use Correspondence Analysis?</a:t>
            </a:r>
          </a:p>
          <a:p>
            <a:r>
              <a:rPr lang="en-US" altLang="en-US" sz="1600" b="0" dirty="0">
                <a:latin typeface="Arial" panose="020B0604020202020204" pitchFamily="34" charset="0"/>
              </a:rPr>
              <a:t>	</a:t>
            </a:r>
            <a:r>
              <a:rPr lang="en-US" altLang="en-US" sz="1600" b="0" dirty="0" smtClean="0">
                <a:latin typeface="Arial" panose="020B0604020202020204" pitchFamily="34" charset="0"/>
              </a:rPr>
              <a:t>Why Use Principle Components Analysis or Factor Analysis?</a:t>
            </a:r>
            <a:endParaRPr lang="en-US" altLang="en-US" sz="1600" b="0" dirty="0">
              <a:latin typeface="Arial" panose="020B0604020202020204" pitchFamily="34" charset="0"/>
            </a:endParaRPr>
          </a:p>
          <a:p>
            <a:r>
              <a:rPr lang="en-US" altLang="en-US" sz="1600" b="0" dirty="0">
                <a:latin typeface="Arial" panose="020B0604020202020204" pitchFamily="34" charset="0"/>
              </a:rPr>
              <a:t>	Introduction To </a:t>
            </a:r>
            <a:r>
              <a:rPr lang="en-US" altLang="en-US" sz="1600" b="0" dirty="0" err="1" smtClean="0">
                <a:latin typeface="Arial" panose="020B0604020202020204" pitchFamily="34" charset="0"/>
              </a:rPr>
              <a:t>PositionSolve</a:t>
            </a:r>
            <a:r>
              <a:rPr lang="en-US" altLang="en-US" sz="1600" b="0" baseline="30000" dirty="0" err="1" smtClean="0">
                <a:latin typeface="Arial" panose="020B0604020202020204" pitchFamily="34" charset="0"/>
              </a:rPr>
              <a:t>TM’s</a:t>
            </a:r>
            <a:r>
              <a:rPr lang="en-US" altLang="en-US" sz="1600" b="0" dirty="0" smtClean="0">
                <a:latin typeface="Arial" panose="020B0604020202020204" pitchFamily="34" charset="0"/>
              </a:rPr>
              <a:t> </a:t>
            </a:r>
            <a:r>
              <a:rPr lang="en-US" altLang="en-US" sz="1600" b="0" dirty="0">
                <a:latin typeface="Arial" panose="020B0604020202020204" pitchFamily="34" charset="0"/>
              </a:rPr>
              <a:t>Perceptual Maps</a:t>
            </a:r>
            <a:endParaRPr lang="en-US" altLang="en-US" sz="1400" b="0" dirty="0">
              <a:latin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1" name="Rectangle 5"/>
          <p:cNvSpPr>
            <a:spLocks noGrp="1" noChangeArrowheads="1"/>
          </p:cNvSpPr>
          <p:nvPr>
            <p:ph type="title"/>
          </p:nvPr>
        </p:nvSpPr>
        <p:spPr>
          <a:xfrm>
            <a:off x="472440" y="639324"/>
            <a:ext cx="8066649" cy="347662"/>
          </a:xfrm>
          <a:noFill/>
          <a:ln/>
        </p:spPr>
        <p:txBody>
          <a:bodyPr/>
          <a:lstStyle/>
          <a:p>
            <a:r>
              <a:rPr lang="en-US" altLang="en-US" dirty="0"/>
              <a:t>What is </a:t>
            </a:r>
            <a:r>
              <a:rPr lang="en-US" altLang="en-US" dirty="0" smtClean="0"/>
              <a:t>Positioning </a:t>
            </a:r>
            <a:r>
              <a:rPr lang="en-US" altLang="en-US" dirty="0"/>
              <a:t>Analysis?</a:t>
            </a:r>
          </a:p>
        </p:txBody>
      </p:sp>
      <p:sp>
        <p:nvSpPr>
          <p:cNvPr id="152584" name="Rectangle 8"/>
          <p:cNvSpPr>
            <a:spLocks noChangeArrowheads="1"/>
          </p:cNvSpPr>
          <p:nvPr/>
        </p:nvSpPr>
        <p:spPr bwMode="auto">
          <a:xfrm>
            <a:off x="439738" y="1136650"/>
            <a:ext cx="8066087" cy="4617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lgn="l">
              <a:tabLst>
                <a:tab pos="458788" algn="l"/>
              </a:tabLst>
              <a:defRPr sz="2400">
                <a:solidFill>
                  <a:schemeClr val="tx1"/>
                </a:solidFill>
                <a:latin typeface="Times New Roman" panose="02020603050405020304" pitchFamily="18" charset="0"/>
              </a:defRPr>
            </a:lvl1pPr>
            <a:lvl2pPr algn="l">
              <a:tabLst>
                <a:tab pos="458788" algn="l"/>
              </a:tabLst>
              <a:defRPr sz="2400">
                <a:solidFill>
                  <a:schemeClr val="tx1"/>
                </a:solidFill>
                <a:latin typeface="Times New Roman" panose="02020603050405020304" pitchFamily="18" charset="0"/>
              </a:defRPr>
            </a:lvl2pPr>
            <a:lvl3pPr algn="l">
              <a:tabLst>
                <a:tab pos="458788" algn="l"/>
              </a:tabLst>
              <a:defRPr sz="2400">
                <a:solidFill>
                  <a:schemeClr val="tx1"/>
                </a:solidFill>
                <a:latin typeface="Times New Roman" panose="02020603050405020304" pitchFamily="18" charset="0"/>
              </a:defRPr>
            </a:lvl3pPr>
            <a:lvl4pPr algn="l">
              <a:tabLst>
                <a:tab pos="458788" algn="l"/>
              </a:tabLst>
              <a:defRPr sz="2400">
                <a:solidFill>
                  <a:schemeClr val="tx1"/>
                </a:solidFill>
                <a:latin typeface="Times New Roman" panose="02020603050405020304" pitchFamily="18" charset="0"/>
              </a:defRPr>
            </a:lvl4pPr>
            <a:lvl5pPr algn="l">
              <a:tabLst>
                <a:tab pos="45878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9pPr>
          </a:lstStyle>
          <a:p>
            <a:r>
              <a:rPr lang="en-US" altLang="en-US" sz="1400" b="0" dirty="0" smtClean="0">
                <a:solidFill>
                  <a:srgbClr val="000000"/>
                </a:solidFill>
              </a:rPr>
              <a:t>Positioning </a:t>
            </a:r>
            <a:r>
              <a:rPr lang="en-US" altLang="en-US" sz="1400" b="0" dirty="0">
                <a:solidFill>
                  <a:srgbClr val="000000"/>
                </a:solidFill>
              </a:rPr>
              <a:t>analysis is the process of determining </a:t>
            </a:r>
            <a:r>
              <a:rPr lang="en-US" altLang="en-US" sz="1400" b="0" dirty="0" smtClean="0">
                <a:solidFill>
                  <a:srgbClr val="000000"/>
                </a:solidFill>
              </a:rPr>
              <a:t>the position of an object (usually a product or service offering in </a:t>
            </a:r>
            <a:r>
              <a:rPr lang="en-US" altLang="en-US" sz="1400" b="0" dirty="0">
                <a:solidFill>
                  <a:srgbClr val="000000"/>
                </a:solidFill>
              </a:rPr>
              <a:t>the </a:t>
            </a:r>
            <a:r>
              <a:rPr lang="en-US" altLang="en-US" sz="1400" b="0" dirty="0" smtClean="0">
                <a:solidFill>
                  <a:srgbClr val="000000"/>
                </a:solidFill>
              </a:rPr>
              <a:t>market) </a:t>
            </a:r>
            <a:r>
              <a:rPr lang="en-US" altLang="en-US" sz="1400" b="0" dirty="0">
                <a:solidFill>
                  <a:srgbClr val="000000"/>
                </a:solidFill>
              </a:rPr>
              <a:t>relative to </a:t>
            </a:r>
            <a:r>
              <a:rPr lang="en-US" altLang="en-US" sz="1400" b="0" dirty="0" smtClean="0">
                <a:solidFill>
                  <a:srgbClr val="000000"/>
                </a:solidFill>
              </a:rPr>
              <a:t>its competitors.  In marketing application a positioning analysis starts by asking respondents to rate, rank, or pick a set of characteristics that they believe represent a given product or service offering.  Across dozens or even thousands of respondents this yields enough data to allow the various objects under study to be mathematically positioned relative to one another.  This produces what is often termed a perceptual map; a 3-D projection of the relationship of the various objects to one another against a background of the features or characteristics of those objects. </a:t>
            </a:r>
          </a:p>
          <a:p>
            <a:endParaRPr lang="en-US" altLang="en-US" sz="1400" b="0" dirty="0">
              <a:solidFill>
                <a:srgbClr val="000000"/>
              </a:solidFill>
            </a:endParaRPr>
          </a:p>
          <a:p>
            <a:r>
              <a:rPr lang="en-US" altLang="en-US" sz="1400" b="0" dirty="0" smtClean="0">
                <a:solidFill>
                  <a:srgbClr val="000000"/>
                </a:solidFill>
              </a:rPr>
              <a:t>Positioning </a:t>
            </a:r>
            <a:r>
              <a:rPr lang="en-US" altLang="en-US" sz="1400" b="0" dirty="0">
                <a:solidFill>
                  <a:srgbClr val="000000"/>
                </a:solidFill>
              </a:rPr>
              <a:t>analysis </a:t>
            </a:r>
            <a:r>
              <a:rPr lang="en-US" altLang="en-US" sz="1400" b="0" dirty="0" smtClean="0">
                <a:solidFill>
                  <a:srgbClr val="000000"/>
                </a:solidFill>
              </a:rPr>
              <a:t>is often used by marketers to determine 1) the closest competitors to a given product offering 2) the attributes that most characterize a given product in the global “mind” of the market and 3) what </a:t>
            </a:r>
            <a:r>
              <a:rPr lang="en-US" altLang="en-US" sz="1400" b="0" dirty="0">
                <a:solidFill>
                  <a:srgbClr val="000000"/>
                </a:solidFill>
              </a:rPr>
              <a:t>specific changes would be most effective in changing a product’s position and capturing market share</a:t>
            </a:r>
            <a:r>
              <a:rPr lang="en-US" altLang="en-US" sz="1400" b="0" dirty="0" smtClean="0">
                <a:solidFill>
                  <a:srgbClr val="000000"/>
                </a:solidFill>
              </a:rPr>
              <a:t>.</a:t>
            </a:r>
            <a:endParaRPr lang="en-US" altLang="en-US" sz="1400" b="0" dirty="0">
              <a:solidFill>
                <a:srgbClr val="000000"/>
              </a:solidFill>
            </a:endParaRPr>
          </a:p>
          <a:p>
            <a:endParaRPr lang="en-US" altLang="en-US" sz="1400" b="0" dirty="0">
              <a:solidFill>
                <a:srgbClr val="000000"/>
              </a:solidFill>
            </a:endParaRPr>
          </a:p>
          <a:p>
            <a:r>
              <a:rPr lang="en-US" altLang="en-US" sz="1400" b="0" dirty="0">
                <a:solidFill>
                  <a:srgbClr val="000000"/>
                </a:solidFill>
              </a:rPr>
              <a:t>PositionSolve</a:t>
            </a:r>
            <a:r>
              <a:rPr lang="en-US" altLang="en-US" sz="1200" b="0" baseline="30000" dirty="0">
                <a:latin typeface="Book Antiqua" panose="02040602050305030304" pitchFamily="18" charset="0"/>
              </a:rPr>
              <a:t>TM</a:t>
            </a:r>
            <a:r>
              <a:rPr lang="en-US" altLang="en-US" sz="1400" b="0" dirty="0">
                <a:solidFill>
                  <a:srgbClr val="000000"/>
                </a:solidFill>
              </a:rPr>
              <a:t> is </a:t>
            </a:r>
            <a:r>
              <a:rPr lang="en-US" altLang="en-US" sz="1400" b="0" dirty="0" smtClean="0">
                <a:solidFill>
                  <a:srgbClr val="000000"/>
                </a:solidFill>
              </a:rPr>
              <a:t>a “multi-algorithm” positioning system which currently uses discriminant analysis, correspondence analysis, and principal components analysis to produce its positioning analyses.*  The primary outcome of positioning analysis is the production of a positioning map (which is also called a perceptual or strategy map).  The central advantage of these “maps” are that they are uniquely powerful in representing a </a:t>
            </a:r>
            <a:r>
              <a:rPr lang="en-US" altLang="en-US" sz="1400" b="0" dirty="0">
                <a:solidFill>
                  <a:srgbClr val="000000"/>
                </a:solidFill>
              </a:rPr>
              <a:t>large </a:t>
            </a:r>
            <a:r>
              <a:rPr lang="en-US" altLang="en-US" sz="1400" b="0" dirty="0" smtClean="0">
                <a:solidFill>
                  <a:srgbClr val="000000"/>
                </a:solidFill>
              </a:rPr>
              <a:t>amount </a:t>
            </a:r>
            <a:r>
              <a:rPr lang="en-US" altLang="en-US" sz="1400" b="0" dirty="0">
                <a:solidFill>
                  <a:srgbClr val="000000"/>
                </a:solidFill>
              </a:rPr>
              <a:t>of information in a </a:t>
            </a:r>
            <a:r>
              <a:rPr lang="en-US" altLang="en-US" sz="1400" b="0" dirty="0" smtClean="0">
                <a:solidFill>
                  <a:srgbClr val="000000"/>
                </a:solidFill>
              </a:rPr>
              <a:t>very concise way.  The power of positioning analysis is that regardless of whether the underlying mathematics is discriminant, correspondence or principle components, each of these techniques performs </a:t>
            </a:r>
            <a:r>
              <a:rPr lang="en-US" altLang="en-US" sz="1400" i="1" dirty="0" smtClean="0">
                <a:solidFill>
                  <a:srgbClr val="000000"/>
                </a:solidFill>
              </a:rPr>
              <a:t>data reduction</a:t>
            </a:r>
            <a:r>
              <a:rPr lang="en-US" altLang="en-US" sz="1400" b="0" dirty="0" smtClean="0">
                <a:solidFill>
                  <a:srgbClr val="000000"/>
                </a:solidFill>
              </a:rPr>
              <a:t>.  In data reduction the “math” extracts from the data the most important details such that the 3-D map represents the maximal amount of information “compressed” into the first three “</a:t>
            </a:r>
            <a:r>
              <a:rPr lang="en-US" altLang="en-US" sz="1400" b="0" dirty="0" err="1" smtClean="0">
                <a:solidFill>
                  <a:srgbClr val="000000"/>
                </a:solidFill>
              </a:rPr>
              <a:t>mappable</a:t>
            </a:r>
            <a:r>
              <a:rPr lang="en-US" altLang="en-US" sz="1400" b="0" dirty="0" smtClean="0">
                <a:solidFill>
                  <a:srgbClr val="000000"/>
                </a:solidFill>
              </a:rPr>
              <a:t>” dimensions. </a:t>
            </a:r>
            <a:endParaRPr lang="en-US" altLang="en-US" sz="1400" b="0" dirty="0">
              <a:solidFill>
                <a:srgbClr val="000000"/>
              </a:solidFill>
            </a:endParaRPr>
          </a:p>
        </p:txBody>
      </p:sp>
      <p:sp>
        <p:nvSpPr>
          <p:cNvPr id="152625" name="Text Box 49"/>
          <p:cNvSpPr txBox="1">
            <a:spLocks noChangeArrowheads="1"/>
          </p:cNvSpPr>
          <p:nvPr/>
        </p:nvSpPr>
        <p:spPr bwMode="auto">
          <a:xfrm>
            <a:off x="431825" y="6045616"/>
            <a:ext cx="6410325" cy="214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800" b="0" dirty="0"/>
              <a:t>*factor analysis, multi-dimensional scaling, and ALSOS techniques are in development.</a:t>
            </a:r>
          </a:p>
        </p:txBody>
      </p:sp>
      <p:sp>
        <p:nvSpPr>
          <p:cNvPr id="152626" name="Text Box 50"/>
          <p:cNvSpPr txBox="1">
            <a:spLocks noChangeArrowheads="1"/>
          </p:cNvSpPr>
          <p:nvPr/>
        </p:nvSpPr>
        <p:spPr bwMode="auto">
          <a:xfrm>
            <a:off x="219075" y="190500"/>
            <a:ext cx="2405063"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Overview of PositionSolve</a:t>
            </a:r>
            <a:r>
              <a:rPr lang="en-US" altLang="en-US" sz="1200" b="0" baseline="30000">
                <a:latin typeface="Book Antiqua" panose="02040602050305030304" pitchFamily="18" charset="0"/>
              </a:rPr>
              <a:t>TM</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5" name="Rectangle 1027"/>
          <p:cNvSpPr>
            <a:spLocks noGrp="1" noChangeArrowheads="1"/>
          </p:cNvSpPr>
          <p:nvPr>
            <p:ph type="title"/>
          </p:nvPr>
        </p:nvSpPr>
        <p:spPr>
          <a:xfrm>
            <a:off x="381000" y="611188"/>
            <a:ext cx="8501063" cy="347662"/>
          </a:xfrm>
          <a:noFill/>
          <a:ln/>
        </p:spPr>
        <p:txBody>
          <a:bodyPr/>
          <a:lstStyle/>
          <a:p>
            <a:r>
              <a:rPr lang="en-US" altLang="en-US"/>
              <a:t>Why Use Multiple Discriminant Analysis (MDA)?</a:t>
            </a:r>
          </a:p>
        </p:txBody>
      </p:sp>
      <p:sp>
        <p:nvSpPr>
          <p:cNvPr id="653316" name="Rectangle 1028"/>
          <p:cNvSpPr>
            <a:spLocks noChangeArrowheads="1"/>
          </p:cNvSpPr>
          <p:nvPr/>
        </p:nvSpPr>
        <p:spPr bwMode="auto">
          <a:xfrm>
            <a:off x="356505" y="1378935"/>
            <a:ext cx="8475662" cy="4894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457200" indent="-457200" algn="l">
              <a:tabLst>
                <a:tab pos="458788" algn="l"/>
              </a:tabLst>
              <a:defRPr sz="2400">
                <a:solidFill>
                  <a:schemeClr val="tx1"/>
                </a:solidFill>
                <a:latin typeface="Times New Roman" panose="02020603050405020304" pitchFamily="18" charset="0"/>
              </a:defRPr>
            </a:lvl1pPr>
            <a:lvl2pPr marL="571500" algn="l">
              <a:tabLst>
                <a:tab pos="458788" algn="l"/>
              </a:tabLst>
              <a:defRPr sz="2400">
                <a:solidFill>
                  <a:schemeClr val="tx1"/>
                </a:solidFill>
                <a:latin typeface="Times New Roman" panose="02020603050405020304" pitchFamily="18" charset="0"/>
              </a:defRPr>
            </a:lvl2pPr>
            <a:lvl3pPr algn="l">
              <a:tabLst>
                <a:tab pos="458788" algn="l"/>
              </a:tabLst>
              <a:defRPr sz="2400">
                <a:solidFill>
                  <a:schemeClr val="tx1"/>
                </a:solidFill>
                <a:latin typeface="Times New Roman" panose="02020603050405020304" pitchFamily="18" charset="0"/>
              </a:defRPr>
            </a:lvl3pPr>
            <a:lvl4pPr algn="l">
              <a:tabLst>
                <a:tab pos="458788" algn="l"/>
              </a:tabLst>
              <a:defRPr sz="2400">
                <a:solidFill>
                  <a:schemeClr val="tx1"/>
                </a:solidFill>
                <a:latin typeface="Times New Roman" panose="02020603050405020304" pitchFamily="18" charset="0"/>
              </a:defRPr>
            </a:lvl4pPr>
            <a:lvl5pPr algn="l">
              <a:tabLst>
                <a:tab pos="45878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9pPr>
          </a:lstStyle>
          <a:p>
            <a:pPr>
              <a:buAutoNum type="arabicParenR"/>
            </a:pPr>
            <a:r>
              <a:rPr lang="en-US" altLang="en-US" sz="1300" b="0" dirty="0" smtClean="0">
                <a:solidFill>
                  <a:srgbClr val="000000"/>
                </a:solidFill>
              </a:rPr>
              <a:t>In marketing it is quite typical for research studies to collect the features </a:t>
            </a:r>
            <a:r>
              <a:rPr lang="en-US" altLang="en-US" sz="1300" b="0" dirty="0">
                <a:solidFill>
                  <a:srgbClr val="000000"/>
                </a:solidFill>
              </a:rPr>
              <a:t>of a product or service </a:t>
            </a:r>
            <a:r>
              <a:rPr lang="en-US" altLang="en-US" sz="1300" b="0" dirty="0" smtClean="0">
                <a:solidFill>
                  <a:srgbClr val="000000"/>
                </a:solidFill>
              </a:rPr>
              <a:t>on </a:t>
            </a:r>
            <a:r>
              <a:rPr lang="en-US" altLang="en-US" sz="1300" b="0" dirty="0">
                <a:solidFill>
                  <a:srgbClr val="000000"/>
                </a:solidFill>
              </a:rPr>
              <a:t>a importance or performance </a:t>
            </a:r>
            <a:r>
              <a:rPr lang="en-US" altLang="en-US" sz="1300" b="0" dirty="0" smtClean="0">
                <a:solidFill>
                  <a:srgbClr val="000000"/>
                </a:solidFill>
              </a:rPr>
              <a:t>scale (e.g. a 1-7 Likert scale.) MDA expects such scaled data. </a:t>
            </a:r>
          </a:p>
          <a:p>
            <a:pPr>
              <a:buAutoNum type="arabicParenR"/>
            </a:pPr>
            <a:r>
              <a:rPr lang="en-US" altLang="en-US" sz="1300" b="0" dirty="0" smtClean="0">
                <a:solidFill>
                  <a:srgbClr val="000000"/>
                </a:solidFill>
              </a:rPr>
              <a:t>MDA </a:t>
            </a:r>
            <a:r>
              <a:rPr lang="en-US" altLang="en-US" sz="1300" b="0" dirty="0">
                <a:solidFill>
                  <a:srgbClr val="000000"/>
                </a:solidFill>
              </a:rPr>
              <a:t>is familiar to most social scientists as the premier general linear </a:t>
            </a:r>
            <a:r>
              <a:rPr lang="en-US" altLang="en-US" sz="1300" b="0" dirty="0" smtClean="0">
                <a:solidFill>
                  <a:srgbClr val="000000"/>
                </a:solidFill>
              </a:rPr>
              <a:t>model technique </a:t>
            </a:r>
            <a:r>
              <a:rPr lang="en-US" altLang="en-US" sz="1300" b="0" dirty="0">
                <a:solidFill>
                  <a:srgbClr val="000000"/>
                </a:solidFill>
              </a:rPr>
              <a:t>used for classification analysis.</a:t>
            </a:r>
          </a:p>
          <a:p>
            <a:r>
              <a:rPr lang="en-US" altLang="en-US" sz="1300" b="0" dirty="0">
                <a:solidFill>
                  <a:srgbClr val="000000"/>
                </a:solidFill>
              </a:rPr>
              <a:t>2)	MDA (along with factor analysis) is an implementation of the general linear model.  Techniques based on the general linear model can be intuitively and more easily extended to performing dynamic analysis.  (</a:t>
            </a:r>
            <a:r>
              <a:rPr lang="en-US" altLang="en-US" sz="1300" b="0" i="1" dirty="0">
                <a:solidFill>
                  <a:srgbClr val="000000"/>
                </a:solidFill>
              </a:rPr>
              <a:t>Dynamic analyses </a:t>
            </a:r>
            <a:r>
              <a:rPr lang="en-US" altLang="en-US" sz="1300" b="0" dirty="0">
                <a:solidFill>
                  <a:srgbClr val="000000"/>
                </a:solidFill>
              </a:rPr>
              <a:t>allow simulation, movement, and repositioning on a perceptual map.)  In the general linear model, the attributes or characteristics of the market (such as wattage of a microwave oven) serve as predictors of the positioning of the products themselves.  Consequently, as you would expect, when the attributes of a given product are changed, the product “moves,” changing the structure of the space that underlies the perceptual map.</a:t>
            </a:r>
          </a:p>
          <a:p>
            <a:r>
              <a:rPr lang="en-US" altLang="en-US" sz="1300" b="0" dirty="0">
                <a:solidFill>
                  <a:srgbClr val="000000"/>
                </a:solidFill>
              </a:rPr>
              <a:t>3)	MDA is the only data-reduction technique designed to produce the maximum separation among products.  Since the products are usually the primary points of interest on the map, MDA’s decision rule to represent the underlying structure of the data with explicit respect to the products is useful.  Conversely, in factor analysis, the focus is solely on the </a:t>
            </a:r>
            <a:r>
              <a:rPr lang="en-US" altLang="en-US" sz="1300" b="0" dirty="0" err="1">
                <a:solidFill>
                  <a:srgbClr val="000000"/>
                </a:solidFill>
              </a:rPr>
              <a:t>the</a:t>
            </a:r>
            <a:r>
              <a:rPr lang="en-US" altLang="en-US" sz="1300" b="0" dirty="0">
                <a:solidFill>
                  <a:srgbClr val="000000"/>
                </a:solidFill>
              </a:rPr>
              <a:t> attributes themselves.  With factor analysis, the products are located as a function of the derived contribution of each attribute to each mapped dimension, but the resulting </a:t>
            </a:r>
            <a:r>
              <a:rPr lang="en-US" altLang="en-US" sz="1300" b="0" dirty="0" err="1">
                <a:solidFill>
                  <a:srgbClr val="000000"/>
                </a:solidFill>
              </a:rPr>
              <a:t>interproduct</a:t>
            </a:r>
            <a:r>
              <a:rPr lang="en-US" altLang="en-US" sz="1300" b="0" dirty="0">
                <a:solidFill>
                  <a:srgbClr val="000000"/>
                </a:solidFill>
              </a:rPr>
              <a:t> distances are not maximal.  In discriminant analysis, however, the dimensions of the map are based on maximizing variation </a:t>
            </a:r>
            <a:r>
              <a:rPr lang="en-US" altLang="en-US" sz="1300" b="0" i="1" dirty="0">
                <a:solidFill>
                  <a:srgbClr val="000000"/>
                </a:solidFill>
              </a:rPr>
              <a:t>among </a:t>
            </a:r>
            <a:r>
              <a:rPr lang="en-US" altLang="en-US" sz="1300" b="0" dirty="0">
                <a:solidFill>
                  <a:srgbClr val="000000"/>
                </a:solidFill>
              </a:rPr>
              <a:t>products and minimizing variation </a:t>
            </a:r>
            <a:r>
              <a:rPr lang="en-US" altLang="en-US" sz="1300" b="0" i="1" dirty="0">
                <a:solidFill>
                  <a:srgbClr val="000000"/>
                </a:solidFill>
              </a:rPr>
              <a:t>within </a:t>
            </a:r>
            <a:r>
              <a:rPr lang="en-US" altLang="en-US" sz="1300" b="0" dirty="0">
                <a:solidFill>
                  <a:srgbClr val="000000"/>
                </a:solidFill>
              </a:rPr>
              <a:t>products.  Consequently, MDA produces a perceptual map that maximizes </a:t>
            </a:r>
            <a:r>
              <a:rPr lang="en-US" altLang="en-US" sz="1300" b="0" dirty="0" err="1">
                <a:solidFill>
                  <a:srgbClr val="000000"/>
                </a:solidFill>
              </a:rPr>
              <a:t>interproduct</a:t>
            </a:r>
            <a:r>
              <a:rPr lang="en-US" altLang="en-US" sz="1300" b="0" dirty="0">
                <a:solidFill>
                  <a:srgbClr val="000000"/>
                </a:solidFill>
              </a:rPr>
              <a:t> distance.</a:t>
            </a:r>
          </a:p>
          <a:p>
            <a:r>
              <a:rPr lang="en-US" altLang="en-US" sz="1300" b="0" dirty="0">
                <a:solidFill>
                  <a:srgbClr val="000000"/>
                </a:solidFill>
              </a:rPr>
              <a:t>4) 	In the default </a:t>
            </a:r>
            <a:r>
              <a:rPr lang="en-US" altLang="en-US" sz="1300" b="0" dirty="0" smtClean="0">
                <a:solidFill>
                  <a:srgbClr val="000000"/>
                </a:solidFill>
              </a:rPr>
              <a:t>(MDA) implementation </a:t>
            </a:r>
            <a:r>
              <a:rPr lang="en-US" altLang="en-US" sz="1300" b="0" dirty="0">
                <a:solidFill>
                  <a:srgbClr val="000000"/>
                </a:solidFill>
              </a:rPr>
              <a:t>of </a:t>
            </a:r>
            <a:r>
              <a:rPr lang="en-US" altLang="en-US" sz="1300" b="0" dirty="0" err="1" smtClean="0">
                <a:solidFill>
                  <a:srgbClr val="000000"/>
                </a:solidFill>
              </a:rPr>
              <a:t>PostionSolve</a:t>
            </a:r>
            <a:r>
              <a:rPr lang="en-US" altLang="en-US" sz="1300" b="0" baseline="30000" dirty="0" err="1" smtClean="0">
                <a:solidFill>
                  <a:srgbClr val="000000"/>
                </a:solidFill>
              </a:rPr>
              <a:t>TM</a:t>
            </a:r>
            <a:r>
              <a:rPr lang="en-US" altLang="en-US" sz="1300" b="0" dirty="0" smtClean="0">
                <a:solidFill>
                  <a:srgbClr val="000000"/>
                </a:solidFill>
              </a:rPr>
              <a:t>, </a:t>
            </a:r>
            <a:r>
              <a:rPr lang="en-US" altLang="en-US" sz="1300" b="0" dirty="0">
                <a:solidFill>
                  <a:srgbClr val="000000"/>
                </a:solidFill>
              </a:rPr>
              <a:t>the lengths of the attribute lines, or arrows, represent the direction in which maximum differentiation among competitors can be achieved.  Most product managers are vitally concerned with finding a unique market niche for their product, maximally differentiating it from the other products in the competitive set.  In PositionSolve</a:t>
            </a:r>
            <a:r>
              <a:rPr lang="en-US" altLang="en-US" sz="1300" b="0" baseline="30000" dirty="0">
                <a:latin typeface="Book Antiqua" panose="02040602050305030304" pitchFamily="18" charset="0"/>
              </a:rPr>
              <a:t>TM</a:t>
            </a:r>
            <a:r>
              <a:rPr lang="en-US" altLang="en-US" sz="1300" b="0" dirty="0">
                <a:solidFill>
                  <a:srgbClr val="000000"/>
                </a:solidFill>
              </a:rPr>
              <a:t>, by moving a product in the direction of the endpoints of the longest attributes, you are moving it toward maximal differentiation on those attributes.</a:t>
            </a:r>
          </a:p>
          <a:p>
            <a:endParaRPr lang="en-US" altLang="en-US" sz="1300" b="0" dirty="0">
              <a:solidFill>
                <a:srgbClr val="000000"/>
              </a:solidFill>
            </a:endParaRPr>
          </a:p>
        </p:txBody>
      </p:sp>
      <p:sp>
        <p:nvSpPr>
          <p:cNvPr id="653317" name="Rectangle 1029"/>
          <p:cNvSpPr>
            <a:spLocks noChangeArrowheads="1"/>
          </p:cNvSpPr>
          <p:nvPr/>
        </p:nvSpPr>
        <p:spPr bwMode="auto">
          <a:xfrm>
            <a:off x="363538" y="1054344"/>
            <a:ext cx="8475662"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lgn="l">
              <a:tabLst>
                <a:tab pos="457200" algn="l"/>
                <a:tab pos="571500" algn="l"/>
              </a:tabLst>
              <a:defRPr sz="2400">
                <a:solidFill>
                  <a:schemeClr val="tx1"/>
                </a:solidFill>
                <a:latin typeface="Times New Roman" panose="02020603050405020304" pitchFamily="18" charset="0"/>
              </a:defRPr>
            </a:lvl1pPr>
            <a:lvl2pPr marL="571500" algn="l">
              <a:tabLst>
                <a:tab pos="457200" algn="l"/>
                <a:tab pos="571500" algn="l"/>
              </a:tabLst>
              <a:defRPr sz="2400">
                <a:solidFill>
                  <a:schemeClr val="tx1"/>
                </a:solidFill>
                <a:latin typeface="Times New Roman" panose="02020603050405020304" pitchFamily="18" charset="0"/>
              </a:defRPr>
            </a:lvl2pPr>
            <a:lvl3pPr algn="l">
              <a:tabLst>
                <a:tab pos="457200" algn="l"/>
                <a:tab pos="571500" algn="l"/>
              </a:tabLst>
              <a:defRPr sz="2400">
                <a:solidFill>
                  <a:schemeClr val="tx1"/>
                </a:solidFill>
                <a:latin typeface="Times New Roman" panose="02020603050405020304" pitchFamily="18" charset="0"/>
              </a:defRPr>
            </a:lvl3pPr>
            <a:lvl4pPr algn="l">
              <a:tabLst>
                <a:tab pos="457200" algn="l"/>
                <a:tab pos="571500" algn="l"/>
              </a:tabLst>
              <a:defRPr sz="2400">
                <a:solidFill>
                  <a:schemeClr val="tx1"/>
                </a:solidFill>
                <a:latin typeface="Times New Roman" panose="02020603050405020304" pitchFamily="18" charset="0"/>
              </a:defRPr>
            </a:lvl4pPr>
            <a:lvl5pPr algn="l">
              <a:tabLst>
                <a:tab pos="457200" algn="l"/>
                <a:tab pos="5715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57200" algn="l"/>
                <a:tab pos="5715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57200" algn="l"/>
                <a:tab pos="5715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57200" algn="l"/>
                <a:tab pos="5715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57200" algn="l"/>
                <a:tab pos="571500" algn="l"/>
              </a:tabLst>
              <a:defRPr sz="2400">
                <a:solidFill>
                  <a:schemeClr val="tx1"/>
                </a:solidFill>
                <a:latin typeface="Times New Roman" panose="02020603050405020304" pitchFamily="18" charset="0"/>
              </a:defRPr>
            </a:lvl9pPr>
          </a:lstStyle>
          <a:p>
            <a:r>
              <a:rPr lang="en-US" altLang="en-US" sz="1400" b="0" dirty="0">
                <a:solidFill>
                  <a:srgbClr val="000000"/>
                </a:solidFill>
              </a:rPr>
              <a:t>Multiple Discriminant Analysis (MDA) is the </a:t>
            </a:r>
            <a:r>
              <a:rPr lang="en-US" altLang="en-US" sz="1400" b="0" dirty="0" smtClean="0">
                <a:solidFill>
                  <a:srgbClr val="000000"/>
                </a:solidFill>
              </a:rPr>
              <a:t>an excellent choice for positioning analysis for a number of reasons:</a:t>
            </a:r>
            <a:endParaRPr lang="en-US" altLang="en-US" sz="1400" b="0" dirty="0">
              <a:solidFill>
                <a:srgbClr val="000000"/>
              </a:solidFill>
            </a:endParaRPr>
          </a:p>
          <a:p>
            <a:endParaRPr lang="en-US" altLang="en-US" sz="1400" b="0" dirty="0">
              <a:solidFill>
                <a:srgbClr val="000000"/>
              </a:solidFill>
            </a:endParaRPr>
          </a:p>
        </p:txBody>
      </p:sp>
      <p:sp>
        <p:nvSpPr>
          <p:cNvPr id="653318" name="Text Box 1030"/>
          <p:cNvSpPr txBox="1">
            <a:spLocks noChangeArrowheads="1"/>
          </p:cNvSpPr>
          <p:nvPr/>
        </p:nvSpPr>
        <p:spPr bwMode="auto">
          <a:xfrm>
            <a:off x="219075" y="190500"/>
            <a:ext cx="2405063"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Overview of PositionSolve</a:t>
            </a:r>
            <a:r>
              <a:rPr lang="en-US" altLang="en-US" sz="1200" b="0" baseline="30000">
                <a:latin typeface="Book Antiqua" panose="02040602050305030304" pitchFamily="18" charset="0"/>
              </a:rPr>
              <a:t>TM</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5" name="Rectangle 2051"/>
          <p:cNvSpPr>
            <a:spLocks noGrp="1" noChangeArrowheads="1"/>
          </p:cNvSpPr>
          <p:nvPr>
            <p:ph type="title"/>
          </p:nvPr>
        </p:nvSpPr>
        <p:spPr>
          <a:xfrm>
            <a:off x="381000" y="611188"/>
            <a:ext cx="8501063" cy="347662"/>
          </a:xfrm>
          <a:noFill/>
          <a:ln/>
        </p:spPr>
        <p:txBody>
          <a:bodyPr/>
          <a:lstStyle/>
          <a:p>
            <a:r>
              <a:rPr lang="en-US" altLang="en-US" dirty="0"/>
              <a:t>Why Multiple Discriminant Analysis (MDA</a:t>
            </a:r>
            <a:r>
              <a:rPr lang="en-US" altLang="en-US" dirty="0" smtClean="0"/>
              <a:t>)? (</a:t>
            </a:r>
            <a:r>
              <a:rPr lang="en-US" altLang="en-US" dirty="0" err="1" smtClean="0"/>
              <a:t>con’t</a:t>
            </a:r>
            <a:r>
              <a:rPr lang="en-US" altLang="en-US" dirty="0" smtClean="0"/>
              <a:t>)</a:t>
            </a:r>
            <a:endParaRPr lang="en-US" altLang="en-US" dirty="0"/>
          </a:p>
        </p:txBody>
      </p:sp>
      <p:sp>
        <p:nvSpPr>
          <p:cNvPr id="678916" name="Rectangle 2052"/>
          <p:cNvSpPr>
            <a:spLocks noChangeArrowheads="1"/>
          </p:cNvSpPr>
          <p:nvPr/>
        </p:nvSpPr>
        <p:spPr bwMode="auto">
          <a:xfrm>
            <a:off x="439738" y="1136650"/>
            <a:ext cx="8332787" cy="2493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457200" indent="-457200" algn="l">
              <a:tabLst>
                <a:tab pos="458788" algn="l"/>
              </a:tabLst>
              <a:defRPr sz="2400">
                <a:solidFill>
                  <a:schemeClr val="tx1"/>
                </a:solidFill>
                <a:latin typeface="Times New Roman" panose="02020603050405020304" pitchFamily="18" charset="0"/>
              </a:defRPr>
            </a:lvl1pPr>
            <a:lvl2pPr marL="571500" algn="l">
              <a:tabLst>
                <a:tab pos="458788" algn="l"/>
              </a:tabLst>
              <a:defRPr sz="2400">
                <a:solidFill>
                  <a:schemeClr val="tx1"/>
                </a:solidFill>
                <a:latin typeface="Times New Roman" panose="02020603050405020304" pitchFamily="18" charset="0"/>
              </a:defRPr>
            </a:lvl2pPr>
            <a:lvl3pPr algn="l">
              <a:tabLst>
                <a:tab pos="458788" algn="l"/>
              </a:tabLst>
              <a:defRPr sz="2400">
                <a:solidFill>
                  <a:schemeClr val="tx1"/>
                </a:solidFill>
                <a:latin typeface="Times New Roman" panose="02020603050405020304" pitchFamily="18" charset="0"/>
              </a:defRPr>
            </a:lvl3pPr>
            <a:lvl4pPr algn="l">
              <a:tabLst>
                <a:tab pos="458788" algn="l"/>
              </a:tabLst>
              <a:defRPr sz="2400">
                <a:solidFill>
                  <a:schemeClr val="tx1"/>
                </a:solidFill>
                <a:latin typeface="Times New Roman" panose="02020603050405020304" pitchFamily="18" charset="0"/>
              </a:defRPr>
            </a:lvl4pPr>
            <a:lvl5pPr algn="l">
              <a:tabLst>
                <a:tab pos="45878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9pPr>
          </a:lstStyle>
          <a:p>
            <a:r>
              <a:rPr lang="en-US" altLang="en-US" sz="1300" b="0" dirty="0">
                <a:solidFill>
                  <a:srgbClr val="000000"/>
                </a:solidFill>
              </a:rPr>
              <a:t>5) 	MDA can tell you which attributes are important in the underlying market space, and which you can ignore.  Because discriminant analysis is capable of proceeding stepwise, it automatically discards attributes that do not contribute significantly to the solution.</a:t>
            </a:r>
          </a:p>
          <a:p>
            <a:r>
              <a:rPr lang="en-US" altLang="en-US" sz="1300" b="0" dirty="0">
                <a:solidFill>
                  <a:srgbClr val="000000"/>
                </a:solidFill>
              </a:rPr>
              <a:t>6)	Because of its decision rule, when MDA-based perceptual mapping is combined with importance data, the resulting maps represent both differentiation and importance parsimoniously.  Every brand manager recognizes that good strategies are produced only when you are making changes to a product attribute that is both important and in which there is competitive differentiation.  As mentioned above, MDA-based perceptual maps, especially stepwise ones, include only those attributes that have strong </a:t>
            </a:r>
            <a:r>
              <a:rPr lang="en-US" altLang="en-US" sz="1300" b="0" dirty="0" err="1">
                <a:solidFill>
                  <a:srgbClr val="000000"/>
                </a:solidFill>
              </a:rPr>
              <a:t>interproduct</a:t>
            </a:r>
            <a:r>
              <a:rPr lang="en-US" altLang="en-US" sz="1300" b="0" dirty="0">
                <a:solidFill>
                  <a:srgbClr val="000000"/>
                </a:solidFill>
              </a:rPr>
              <a:t> differentiation.  Thus, if the underlying data are importance-based (such as preference data from conjoint analysis), the derived perceptual map maximally separates products based on importance data.  The strategic power of this approach is that it combines both importance (via the data source) and difference (via the MDA decision rule) on the same map.  This use of perceptual mapping is also called preference mapping.</a:t>
            </a:r>
          </a:p>
        </p:txBody>
      </p:sp>
      <p:sp>
        <p:nvSpPr>
          <p:cNvPr id="678917" name="Text Box 2053"/>
          <p:cNvSpPr txBox="1">
            <a:spLocks noChangeArrowheads="1"/>
          </p:cNvSpPr>
          <p:nvPr/>
        </p:nvSpPr>
        <p:spPr bwMode="auto">
          <a:xfrm>
            <a:off x="219075" y="190500"/>
            <a:ext cx="2405063"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Overview of PositionSolve</a:t>
            </a:r>
            <a:r>
              <a:rPr lang="en-US" altLang="en-US" sz="1200" b="0" baseline="30000">
                <a:latin typeface="Book Antiqua" panose="02040602050305030304" pitchFamily="18" charset="0"/>
              </a:rPr>
              <a:t>TM</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42" name="Rectangle 2"/>
          <p:cNvSpPr>
            <a:spLocks noGrp="1" noChangeArrowheads="1"/>
          </p:cNvSpPr>
          <p:nvPr>
            <p:ph type="title"/>
          </p:nvPr>
        </p:nvSpPr>
        <p:spPr>
          <a:xfrm>
            <a:off x="381000" y="611188"/>
            <a:ext cx="8501063" cy="347662"/>
          </a:xfrm>
          <a:noFill/>
          <a:ln/>
        </p:spPr>
        <p:txBody>
          <a:bodyPr/>
          <a:lstStyle/>
          <a:p>
            <a:r>
              <a:rPr lang="en-US" altLang="en-US" dirty="0"/>
              <a:t>Why Use Correspondence Analysis (CA)?</a:t>
            </a:r>
          </a:p>
        </p:txBody>
      </p:sp>
      <p:sp>
        <p:nvSpPr>
          <p:cNvPr id="727045" name="Text Box 5"/>
          <p:cNvSpPr txBox="1">
            <a:spLocks noChangeArrowheads="1"/>
          </p:cNvSpPr>
          <p:nvPr/>
        </p:nvSpPr>
        <p:spPr bwMode="auto">
          <a:xfrm>
            <a:off x="219075" y="190500"/>
            <a:ext cx="2405063"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Overview of PositionSolve</a:t>
            </a:r>
            <a:r>
              <a:rPr lang="en-US" altLang="en-US" sz="1200" b="0" baseline="30000">
                <a:latin typeface="Book Antiqua" panose="02040602050305030304" pitchFamily="18" charset="0"/>
              </a:rPr>
              <a:t>TM</a:t>
            </a:r>
          </a:p>
        </p:txBody>
      </p:sp>
      <p:sp>
        <p:nvSpPr>
          <p:cNvPr id="7" name="Rectangle 1028"/>
          <p:cNvSpPr>
            <a:spLocks noChangeArrowheads="1"/>
          </p:cNvSpPr>
          <p:nvPr/>
        </p:nvSpPr>
        <p:spPr bwMode="auto">
          <a:xfrm>
            <a:off x="356505" y="1378935"/>
            <a:ext cx="8475662" cy="3693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457200" indent="-457200" algn="l">
              <a:tabLst>
                <a:tab pos="458788" algn="l"/>
              </a:tabLst>
              <a:defRPr sz="2400">
                <a:solidFill>
                  <a:schemeClr val="tx1"/>
                </a:solidFill>
                <a:latin typeface="Times New Roman" panose="02020603050405020304" pitchFamily="18" charset="0"/>
              </a:defRPr>
            </a:lvl1pPr>
            <a:lvl2pPr marL="571500" algn="l">
              <a:tabLst>
                <a:tab pos="458788" algn="l"/>
              </a:tabLst>
              <a:defRPr sz="2400">
                <a:solidFill>
                  <a:schemeClr val="tx1"/>
                </a:solidFill>
                <a:latin typeface="Times New Roman" panose="02020603050405020304" pitchFamily="18" charset="0"/>
              </a:defRPr>
            </a:lvl2pPr>
            <a:lvl3pPr algn="l">
              <a:tabLst>
                <a:tab pos="458788" algn="l"/>
              </a:tabLst>
              <a:defRPr sz="2400">
                <a:solidFill>
                  <a:schemeClr val="tx1"/>
                </a:solidFill>
                <a:latin typeface="Times New Roman" panose="02020603050405020304" pitchFamily="18" charset="0"/>
              </a:defRPr>
            </a:lvl3pPr>
            <a:lvl4pPr algn="l">
              <a:tabLst>
                <a:tab pos="458788" algn="l"/>
              </a:tabLst>
              <a:defRPr sz="2400">
                <a:solidFill>
                  <a:schemeClr val="tx1"/>
                </a:solidFill>
                <a:latin typeface="Times New Roman" panose="02020603050405020304" pitchFamily="18" charset="0"/>
              </a:defRPr>
            </a:lvl4pPr>
            <a:lvl5pPr algn="l">
              <a:tabLst>
                <a:tab pos="45878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9pPr>
          </a:lstStyle>
          <a:p>
            <a:pPr>
              <a:buAutoNum type="arabicParenR"/>
            </a:pPr>
            <a:r>
              <a:rPr lang="en-US" altLang="en-US" sz="1300" b="0" dirty="0" smtClean="0">
                <a:solidFill>
                  <a:srgbClr val="000000"/>
                </a:solidFill>
              </a:rPr>
              <a:t>In marketing it is quite typical for research studies to collect the features </a:t>
            </a:r>
            <a:r>
              <a:rPr lang="en-US" altLang="en-US" sz="1300" b="0" dirty="0">
                <a:solidFill>
                  <a:srgbClr val="000000"/>
                </a:solidFill>
              </a:rPr>
              <a:t>of a product or service </a:t>
            </a:r>
            <a:r>
              <a:rPr lang="en-US" altLang="en-US" sz="1300" b="0" dirty="0" smtClean="0">
                <a:solidFill>
                  <a:srgbClr val="000000"/>
                </a:solidFill>
              </a:rPr>
              <a:t>using “pick-any” data. In “pick-any” data the respondent is asked to pick a set of features that characterize a given product. CA expects such categorical or “pick-any” data. </a:t>
            </a:r>
          </a:p>
          <a:p>
            <a:pPr>
              <a:buAutoNum type="arabicParenR"/>
            </a:pPr>
            <a:r>
              <a:rPr lang="en-US" altLang="en-US" sz="1300" b="0" dirty="0" smtClean="0">
                <a:solidFill>
                  <a:srgbClr val="000000"/>
                </a:solidFill>
              </a:rPr>
              <a:t>CA </a:t>
            </a:r>
            <a:r>
              <a:rPr lang="en-US" altLang="en-US" sz="1300" b="0" dirty="0">
                <a:solidFill>
                  <a:srgbClr val="000000"/>
                </a:solidFill>
              </a:rPr>
              <a:t>is familiar to most social scientists as the premier </a:t>
            </a:r>
            <a:r>
              <a:rPr lang="en-US" altLang="en-US" sz="1300" b="0" dirty="0" smtClean="0">
                <a:solidFill>
                  <a:srgbClr val="000000"/>
                </a:solidFill>
              </a:rPr>
              <a:t>categorical data technique </a:t>
            </a:r>
            <a:r>
              <a:rPr lang="en-US" altLang="en-US" sz="1300" b="0" dirty="0">
                <a:solidFill>
                  <a:srgbClr val="000000"/>
                </a:solidFill>
              </a:rPr>
              <a:t>used for </a:t>
            </a:r>
            <a:r>
              <a:rPr lang="en-US" altLang="en-US" sz="1300" b="0" dirty="0" smtClean="0">
                <a:solidFill>
                  <a:srgbClr val="000000"/>
                </a:solidFill>
              </a:rPr>
              <a:t>perceptual mapping.</a:t>
            </a:r>
            <a:endParaRPr lang="en-US" altLang="en-US" sz="1300" b="0" dirty="0">
              <a:solidFill>
                <a:srgbClr val="000000"/>
              </a:solidFill>
            </a:endParaRPr>
          </a:p>
          <a:p>
            <a:r>
              <a:rPr lang="en-US" altLang="en-US" sz="1300" b="0" dirty="0">
                <a:solidFill>
                  <a:srgbClr val="000000"/>
                </a:solidFill>
              </a:rPr>
              <a:t>2)	</a:t>
            </a:r>
            <a:r>
              <a:rPr lang="en-US" altLang="en-US" sz="1300" b="0" dirty="0" smtClean="0">
                <a:solidFill>
                  <a:srgbClr val="000000"/>
                </a:solidFill>
              </a:rPr>
              <a:t>Quite often CA produces maps that compress more information in the lower dimensions. That is, when the numbers of products and attributes are large, CA is the method of choice to obtain maps that express the maximum amount of information in the fewest number of dimensions.</a:t>
            </a:r>
            <a:endParaRPr lang="en-US" altLang="en-US" sz="1300" b="0" dirty="0">
              <a:solidFill>
                <a:srgbClr val="000000"/>
              </a:solidFill>
            </a:endParaRPr>
          </a:p>
          <a:p>
            <a:r>
              <a:rPr lang="en-US" altLang="en-US" sz="1300" b="0" dirty="0">
                <a:solidFill>
                  <a:srgbClr val="000000"/>
                </a:solidFill>
              </a:rPr>
              <a:t>3)	</a:t>
            </a:r>
            <a:r>
              <a:rPr lang="en-US" altLang="en-US" sz="1300" b="0" dirty="0" smtClean="0">
                <a:solidFill>
                  <a:srgbClr val="000000"/>
                </a:solidFill>
              </a:rPr>
              <a:t>CA’s ability to compress more information in smaller number of dimensions make it appropriate for building systems where demand is placed on the perceptual space.  Placing demand on the perceptual space was introduced by DSS in 2004 at the AMA’s Annual Advanced Research Technique Forum.  </a:t>
            </a:r>
            <a:endParaRPr lang="en-US" altLang="en-US" sz="1300" b="0" dirty="0">
              <a:solidFill>
                <a:srgbClr val="000000"/>
              </a:solidFill>
            </a:endParaRPr>
          </a:p>
          <a:p>
            <a:pPr>
              <a:buAutoNum type="arabicParenR" startAt="4"/>
            </a:pPr>
            <a:r>
              <a:rPr lang="en-US" altLang="en-US" sz="1300" b="0" dirty="0" smtClean="0">
                <a:solidFill>
                  <a:srgbClr val="000000"/>
                </a:solidFill>
              </a:rPr>
              <a:t>CA’s ability to place demand </a:t>
            </a:r>
            <a:r>
              <a:rPr lang="en-US" altLang="en-US" sz="1300" b="0" dirty="0">
                <a:solidFill>
                  <a:srgbClr val="000000"/>
                </a:solidFill>
              </a:rPr>
              <a:t>on the perceptual space </a:t>
            </a:r>
            <a:r>
              <a:rPr lang="en-US" altLang="en-US" sz="1300" b="0" dirty="0" smtClean="0">
                <a:solidFill>
                  <a:srgbClr val="000000"/>
                </a:solidFill>
              </a:rPr>
              <a:t>allows strategists to move a given direction for a reason…because market opportunity is there.</a:t>
            </a:r>
          </a:p>
          <a:p>
            <a:pPr>
              <a:buFontTx/>
              <a:buAutoNum type="arabicParenR" startAt="4"/>
            </a:pPr>
            <a:r>
              <a:rPr lang="en-US" altLang="en-US" sz="1300" b="0" dirty="0">
                <a:solidFill>
                  <a:srgbClr val="000000"/>
                </a:solidFill>
              </a:rPr>
              <a:t>CA’s ability to place demand on the </a:t>
            </a:r>
            <a:r>
              <a:rPr lang="en-US" altLang="en-US" sz="1300" b="0" dirty="0" smtClean="0">
                <a:solidFill>
                  <a:srgbClr val="000000"/>
                </a:solidFill>
              </a:rPr>
              <a:t>makes it possible to create a demand simulator.  This is indeed the innovation we developed in 2004-2005, and it form the core of InnovationSolve</a:t>
            </a:r>
            <a:r>
              <a:rPr lang="en-US" altLang="en-US" sz="1300" b="0" baseline="30000" dirty="0" smtClean="0">
                <a:solidFill>
                  <a:srgbClr val="000000"/>
                </a:solidFill>
              </a:rPr>
              <a:t>TM</a:t>
            </a:r>
            <a:r>
              <a:rPr lang="en-US" altLang="en-US" sz="1300" b="0" dirty="0" smtClean="0">
                <a:solidFill>
                  <a:srgbClr val="000000"/>
                </a:solidFill>
              </a:rPr>
              <a:t> our decision support platform enhancement to PositionSolve</a:t>
            </a:r>
            <a:r>
              <a:rPr lang="en-US" altLang="en-US" sz="1300" b="0" baseline="30000" dirty="0" smtClean="0">
                <a:solidFill>
                  <a:srgbClr val="000000"/>
                </a:solidFill>
              </a:rPr>
              <a:t>TM</a:t>
            </a:r>
            <a:r>
              <a:rPr lang="en-US" altLang="en-US" sz="1300" b="0" dirty="0" smtClean="0">
                <a:solidFill>
                  <a:srgbClr val="000000"/>
                </a:solidFill>
              </a:rPr>
              <a:t>.  The demand simulation and other feature specific to InnovationSolve</a:t>
            </a:r>
            <a:r>
              <a:rPr lang="en-US" altLang="en-US" sz="1300" b="0" baseline="30000" dirty="0" smtClean="0">
                <a:solidFill>
                  <a:srgbClr val="000000"/>
                </a:solidFill>
              </a:rPr>
              <a:t>TM</a:t>
            </a:r>
            <a:r>
              <a:rPr lang="en-US" altLang="en-US" sz="1300" b="0" dirty="0" smtClean="0">
                <a:solidFill>
                  <a:srgbClr val="000000"/>
                </a:solidFill>
              </a:rPr>
              <a:t> will be presented in </a:t>
            </a:r>
            <a:r>
              <a:rPr lang="en-US" altLang="en-US" sz="1300" b="0" dirty="0" err="1" smtClean="0">
                <a:solidFill>
                  <a:srgbClr val="000000"/>
                </a:solidFill>
              </a:rPr>
              <a:t>InnovationSolve</a:t>
            </a:r>
            <a:r>
              <a:rPr lang="en-US" altLang="en-US" sz="1300" b="0" baseline="30000" dirty="0" err="1" smtClean="0">
                <a:solidFill>
                  <a:srgbClr val="000000"/>
                </a:solidFill>
              </a:rPr>
              <a:t>TM</a:t>
            </a:r>
            <a:r>
              <a:rPr lang="en-US" altLang="en-US" sz="1300" b="0" dirty="0" err="1" smtClean="0">
                <a:solidFill>
                  <a:srgbClr val="000000"/>
                </a:solidFill>
              </a:rPr>
              <a:t>’s</a:t>
            </a:r>
            <a:r>
              <a:rPr lang="en-US" altLang="en-US" sz="1300" b="0" dirty="0" smtClean="0">
                <a:solidFill>
                  <a:srgbClr val="000000"/>
                </a:solidFill>
              </a:rPr>
              <a:t> user manual..</a:t>
            </a:r>
            <a:endParaRPr lang="en-US" altLang="en-US" sz="1300" b="0" dirty="0">
              <a:solidFill>
                <a:srgbClr val="000000"/>
              </a:solidFill>
            </a:endParaRPr>
          </a:p>
          <a:p>
            <a:pPr marL="0" indent="0"/>
            <a:endParaRPr lang="en-US" altLang="en-US" sz="1300" b="0" dirty="0" smtClean="0">
              <a:solidFill>
                <a:srgbClr val="000000"/>
              </a:solidFill>
            </a:endParaRPr>
          </a:p>
          <a:p>
            <a:pPr>
              <a:buAutoNum type="arabicParenR" startAt="4"/>
            </a:pPr>
            <a:endParaRPr lang="en-US" altLang="en-US" sz="1300" b="0" dirty="0">
              <a:solidFill>
                <a:srgbClr val="000000"/>
              </a:solidFill>
            </a:endParaRPr>
          </a:p>
        </p:txBody>
      </p:sp>
      <p:sp>
        <p:nvSpPr>
          <p:cNvPr id="8" name="Rectangle 1029"/>
          <p:cNvSpPr>
            <a:spLocks noChangeArrowheads="1"/>
          </p:cNvSpPr>
          <p:nvPr/>
        </p:nvSpPr>
        <p:spPr bwMode="auto">
          <a:xfrm>
            <a:off x="363538" y="1054344"/>
            <a:ext cx="8475662"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lgn="l">
              <a:tabLst>
                <a:tab pos="457200" algn="l"/>
                <a:tab pos="571500" algn="l"/>
              </a:tabLst>
              <a:defRPr sz="2400">
                <a:solidFill>
                  <a:schemeClr val="tx1"/>
                </a:solidFill>
                <a:latin typeface="Times New Roman" panose="02020603050405020304" pitchFamily="18" charset="0"/>
              </a:defRPr>
            </a:lvl1pPr>
            <a:lvl2pPr marL="571500" algn="l">
              <a:tabLst>
                <a:tab pos="457200" algn="l"/>
                <a:tab pos="571500" algn="l"/>
              </a:tabLst>
              <a:defRPr sz="2400">
                <a:solidFill>
                  <a:schemeClr val="tx1"/>
                </a:solidFill>
                <a:latin typeface="Times New Roman" panose="02020603050405020304" pitchFamily="18" charset="0"/>
              </a:defRPr>
            </a:lvl2pPr>
            <a:lvl3pPr algn="l">
              <a:tabLst>
                <a:tab pos="457200" algn="l"/>
                <a:tab pos="571500" algn="l"/>
              </a:tabLst>
              <a:defRPr sz="2400">
                <a:solidFill>
                  <a:schemeClr val="tx1"/>
                </a:solidFill>
                <a:latin typeface="Times New Roman" panose="02020603050405020304" pitchFamily="18" charset="0"/>
              </a:defRPr>
            </a:lvl3pPr>
            <a:lvl4pPr algn="l">
              <a:tabLst>
                <a:tab pos="457200" algn="l"/>
                <a:tab pos="571500" algn="l"/>
              </a:tabLst>
              <a:defRPr sz="2400">
                <a:solidFill>
                  <a:schemeClr val="tx1"/>
                </a:solidFill>
                <a:latin typeface="Times New Roman" panose="02020603050405020304" pitchFamily="18" charset="0"/>
              </a:defRPr>
            </a:lvl4pPr>
            <a:lvl5pPr algn="l">
              <a:tabLst>
                <a:tab pos="457200" algn="l"/>
                <a:tab pos="5715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57200" algn="l"/>
                <a:tab pos="5715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57200" algn="l"/>
                <a:tab pos="5715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57200" algn="l"/>
                <a:tab pos="5715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57200" algn="l"/>
                <a:tab pos="571500" algn="l"/>
              </a:tabLst>
              <a:defRPr sz="2400">
                <a:solidFill>
                  <a:schemeClr val="tx1"/>
                </a:solidFill>
                <a:latin typeface="Times New Roman" panose="02020603050405020304" pitchFamily="18" charset="0"/>
              </a:defRPr>
            </a:lvl9pPr>
          </a:lstStyle>
          <a:p>
            <a:r>
              <a:rPr lang="en-US" altLang="en-US" sz="1400" b="0" dirty="0" smtClean="0">
                <a:solidFill>
                  <a:srgbClr val="000000"/>
                </a:solidFill>
              </a:rPr>
              <a:t>Correspondence Analysis (CA) </a:t>
            </a:r>
            <a:r>
              <a:rPr lang="en-US" altLang="en-US" sz="1400" b="0" dirty="0">
                <a:solidFill>
                  <a:srgbClr val="000000"/>
                </a:solidFill>
              </a:rPr>
              <a:t>is </a:t>
            </a:r>
            <a:r>
              <a:rPr lang="en-US" altLang="en-US" sz="1400" b="0" dirty="0" smtClean="0">
                <a:solidFill>
                  <a:srgbClr val="000000"/>
                </a:solidFill>
              </a:rPr>
              <a:t>another excellent choice for positioning analysis for a number of reasons:</a:t>
            </a:r>
            <a:endParaRPr lang="en-US" altLang="en-US" sz="1400" b="0" dirty="0">
              <a:solidFill>
                <a:srgbClr val="000000"/>
              </a:solidFill>
            </a:endParaRPr>
          </a:p>
          <a:p>
            <a:endParaRPr lang="en-US" altLang="en-US" sz="1400" b="0" dirty="0">
              <a:solidFill>
                <a:srgbClr val="00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45" name="Text Box 5"/>
          <p:cNvSpPr txBox="1">
            <a:spLocks noChangeArrowheads="1"/>
          </p:cNvSpPr>
          <p:nvPr/>
        </p:nvSpPr>
        <p:spPr bwMode="auto">
          <a:xfrm>
            <a:off x="219075" y="190500"/>
            <a:ext cx="2405063"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Overview of PositionSolve</a:t>
            </a:r>
            <a:r>
              <a:rPr lang="en-US" altLang="en-US" sz="1200" b="0" baseline="30000">
                <a:latin typeface="Book Antiqua" panose="02040602050305030304" pitchFamily="18" charset="0"/>
              </a:rPr>
              <a:t>TM</a:t>
            </a:r>
          </a:p>
        </p:txBody>
      </p:sp>
      <p:sp>
        <p:nvSpPr>
          <p:cNvPr id="7" name="Rectangle 1028"/>
          <p:cNvSpPr>
            <a:spLocks noChangeArrowheads="1"/>
          </p:cNvSpPr>
          <p:nvPr/>
        </p:nvSpPr>
        <p:spPr bwMode="auto">
          <a:xfrm>
            <a:off x="386485" y="2068483"/>
            <a:ext cx="8475662" cy="4094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457200" indent="-457200" algn="l">
              <a:tabLst>
                <a:tab pos="458788" algn="l"/>
              </a:tabLst>
              <a:defRPr sz="2400">
                <a:solidFill>
                  <a:schemeClr val="tx1"/>
                </a:solidFill>
                <a:latin typeface="Times New Roman" panose="02020603050405020304" pitchFamily="18" charset="0"/>
              </a:defRPr>
            </a:lvl1pPr>
            <a:lvl2pPr marL="571500" algn="l">
              <a:tabLst>
                <a:tab pos="458788" algn="l"/>
              </a:tabLst>
              <a:defRPr sz="2400">
                <a:solidFill>
                  <a:schemeClr val="tx1"/>
                </a:solidFill>
                <a:latin typeface="Times New Roman" panose="02020603050405020304" pitchFamily="18" charset="0"/>
              </a:defRPr>
            </a:lvl2pPr>
            <a:lvl3pPr algn="l">
              <a:tabLst>
                <a:tab pos="458788" algn="l"/>
              </a:tabLst>
              <a:defRPr sz="2400">
                <a:solidFill>
                  <a:schemeClr val="tx1"/>
                </a:solidFill>
                <a:latin typeface="Times New Roman" panose="02020603050405020304" pitchFamily="18" charset="0"/>
              </a:defRPr>
            </a:lvl3pPr>
            <a:lvl4pPr algn="l">
              <a:tabLst>
                <a:tab pos="458788" algn="l"/>
              </a:tabLst>
              <a:defRPr sz="2400">
                <a:solidFill>
                  <a:schemeClr val="tx1"/>
                </a:solidFill>
                <a:latin typeface="Times New Roman" panose="02020603050405020304" pitchFamily="18" charset="0"/>
              </a:defRPr>
            </a:lvl4pPr>
            <a:lvl5pPr algn="l">
              <a:tabLst>
                <a:tab pos="458788"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58788" algn="l"/>
              </a:tabLst>
              <a:defRPr sz="2400">
                <a:solidFill>
                  <a:schemeClr val="tx1"/>
                </a:solidFill>
                <a:latin typeface="Times New Roman" panose="02020603050405020304" pitchFamily="18" charset="0"/>
              </a:defRPr>
            </a:lvl9pPr>
          </a:lstStyle>
          <a:p>
            <a:pPr>
              <a:buAutoNum type="arabicParenR"/>
            </a:pPr>
            <a:r>
              <a:rPr lang="en-US" altLang="en-US" sz="1300" b="0" dirty="0" smtClean="0">
                <a:solidFill>
                  <a:srgbClr val="000000"/>
                </a:solidFill>
              </a:rPr>
              <a:t>When research studies collect characteristics of the market rather than characteristics of a given product PCA or FA is indicated. For example, these might include studies in which a respondent is asked to rate features that are important to them when considering a new purchase.  In this kind of study we only have market level data (what is important to them) but we do NOT have data at the level of an individual product.</a:t>
            </a:r>
          </a:p>
          <a:p>
            <a:pPr>
              <a:buAutoNum type="arabicParenR"/>
            </a:pPr>
            <a:r>
              <a:rPr lang="en-US" altLang="en-US" sz="1300" b="0" dirty="0" smtClean="0">
                <a:solidFill>
                  <a:srgbClr val="000000"/>
                </a:solidFill>
              </a:rPr>
              <a:t>When research studies attempt to correlate performance on a set of key factors to some overall measure of satisfaction. In this case a correlation matrix between the factors themselves can be calculated which leads to the development of a positioning map. The products or companies that the respondent was rating can be placed on this space after the fact.  </a:t>
            </a:r>
          </a:p>
          <a:p>
            <a:pPr marL="0" indent="0"/>
            <a:endParaRPr lang="en-US" altLang="en-US" sz="1300" b="0" dirty="0">
              <a:solidFill>
                <a:srgbClr val="000000"/>
              </a:solidFill>
            </a:endParaRPr>
          </a:p>
          <a:p>
            <a:pPr marL="0" indent="0"/>
            <a:r>
              <a:rPr lang="en-US" altLang="en-US" sz="1300" b="0" dirty="0" smtClean="0">
                <a:solidFill>
                  <a:srgbClr val="000000"/>
                </a:solidFill>
              </a:rPr>
              <a:t>In both the above cases, the map is produced solely from the features being rated or scored. </a:t>
            </a:r>
          </a:p>
          <a:p>
            <a:pPr marL="0" indent="0"/>
            <a:endParaRPr lang="en-US" altLang="en-US" sz="1300" b="0" dirty="0">
              <a:solidFill>
                <a:srgbClr val="000000"/>
              </a:solidFill>
            </a:endParaRPr>
          </a:p>
          <a:p>
            <a:pPr marL="0" indent="0"/>
            <a:r>
              <a:rPr lang="en-US" altLang="en-US" sz="1300" b="0" dirty="0" smtClean="0">
                <a:solidFill>
                  <a:srgbClr val="000000"/>
                </a:solidFill>
              </a:rPr>
              <a:t>Some comparisons and contrast between PCA and MCA should be made at this juncture. </a:t>
            </a:r>
          </a:p>
          <a:p>
            <a:pPr marL="0" indent="0"/>
            <a:endParaRPr lang="en-US" altLang="en-US" sz="1300" b="0" dirty="0" smtClean="0">
              <a:solidFill>
                <a:srgbClr val="000000"/>
              </a:solidFill>
            </a:endParaRPr>
          </a:p>
          <a:p>
            <a:pPr>
              <a:buAutoNum type="arabicParenR"/>
            </a:pPr>
            <a:r>
              <a:rPr lang="en-US" altLang="en-US" sz="1300" b="0" dirty="0" smtClean="0">
                <a:solidFill>
                  <a:srgbClr val="000000"/>
                </a:solidFill>
              </a:rPr>
              <a:t>PCA thus allows the production of a positioning map that allows the placement of both products and features on a positioning map when only feature level data is available.  MCA on the other hand requires that a specific product is rated. </a:t>
            </a:r>
          </a:p>
          <a:p>
            <a:pPr>
              <a:buAutoNum type="arabicParenR"/>
            </a:pPr>
            <a:r>
              <a:rPr lang="en-US" altLang="en-US" sz="1300" b="0" dirty="0" smtClean="0">
                <a:solidFill>
                  <a:srgbClr val="000000"/>
                </a:solidFill>
              </a:rPr>
              <a:t>Because of the above, PCA’s positioning maps cannot and does not maximize the difference between objects (products or competitors being rated) as do MDA’s positioning maps.  Otherwise, PCA or FA allows all the analytical features of MDA maps.</a:t>
            </a:r>
          </a:p>
          <a:p>
            <a:pPr>
              <a:buAutoNum type="arabicParenR" startAt="4"/>
            </a:pPr>
            <a:endParaRPr lang="en-US" altLang="en-US" sz="1300" b="0" dirty="0">
              <a:solidFill>
                <a:srgbClr val="000000"/>
              </a:solidFill>
            </a:endParaRPr>
          </a:p>
        </p:txBody>
      </p:sp>
      <p:sp>
        <p:nvSpPr>
          <p:cNvPr id="8" name="Rectangle 1029"/>
          <p:cNvSpPr>
            <a:spLocks noChangeArrowheads="1"/>
          </p:cNvSpPr>
          <p:nvPr/>
        </p:nvSpPr>
        <p:spPr bwMode="auto">
          <a:xfrm>
            <a:off x="363538" y="1054344"/>
            <a:ext cx="8475662" cy="95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lgn="l">
              <a:tabLst>
                <a:tab pos="457200" algn="l"/>
                <a:tab pos="571500" algn="l"/>
              </a:tabLst>
              <a:defRPr sz="2400">
                <a:solidFill>
                  <a:schemeClr val="tx1"/>
                </a:solidFill>
                <a:latin typeface="Times New Roman" panose="02020603050405020304" pitchFamily="18" charset="0"/>
              </a:defRPr>
            </a:lvl1pPr>
            <a:lvl2pPr marL="571500" algn="l">
              <a:tabLst>
                <a:tab pos="457200" algn="l"/>
                <a:tab pos="571500" algn="l"/>
              </a:tabLst>
              <a:defRPr sz="2400">
                <a:solidFill>
                  <a:schemeClr val="tx1"/>
                </a:solidFill>
                <a:latin typeface="Times New Roman" panose="02020603050405020304" pitchFamily="18" charset="0"/>
              </a:defRPr>
            </a:lvl2pPr>
            <a:lvl3pPr algn="l">
              <a:tabLst>
                <a:tab pos="457200" algn="l"/>
                <a:tab pos="571500" algn="l"/>
              </a:tabLst>
              <a:defRPr sz="2400">
                <a:solidFill>
                  <a:schemeClr val="tx1"/>
                </a:solidFill>
                <a:latin typeface="Times New Roman" panose="02020603050405020304" pitchFamily="18" charset="0"/>
              </a:defRPr>
            </a:lvl3pPr>
            <a:lvl4pPr algn="l">
              <a:tabLst>
                <a:tab pos="457200" algn="l"/>
                <a:tab pos="571500" algn="l"/>
              </a:tabLst>
              <a:defRPr sz="2400">
                <a:solidFill>
                  <a:schemeClr val="tx1"/>
                </a:solidFill>
                <a:latin typeface="Times New Roman" panose="02020603050405020304" pitchFamily="18" charset="0"/>
              </a:defRPr>
            </a:lvl4pPr>
            <a:lvl5pPr algn="l">
              <a:tabLst>
                <a:tab pos="457200" algn="l"/>
                <a:tab pos="571500"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457200" algn="l"/>
                <a:tab pos="571500"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457200" algn="l"/>
                <a:tab pos="571500"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457200" algn="l"/>
                <a:tab pos="571500"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457200" algn="l"/>
                <a:tab pos="571500" algn="l"/>
              </a:tabLst>
              <a:defRPr sz="2400">
                <a:solidFill>
                  <a:schemeClr val="tx1"/>
                </a:solidFill>
                <a:latin typeface="Times New Roman" panose="02020603050405020304" pitchFamily="18" charset="0"/>
              </a:defRPr>
            </a:lvl9pPr>
          </a:lstStyle>
          <a:p>
            <a:r>
              <a:rPr lang="en-US" altLang="en-US" sz="1400" b="0" dirty="0" smtClean="0"/>
              <a:t>Principle Components Analysis </a:t>
            </a:r>
            <a:r>
              <a:rPr lang="en-US" altLang="en-US" sz="1400" b="0" dirty="0" smtClean="0">
                <a:solidFill>
                  <a:srgbClr val="000000"/>
                </a:solidFill>
              </a:rPr>
              <a:t>(PCA) is the earliest and up until the 1970’s was the most popular choice for positioning analysis.  While PCA and Factor Analysis (a technique based on the same input data but based on a more </a:t>
            </a:r>
            <a:r>
              <a:rPr lang="en-US" altLang="en-US" sz="1400" b="0" dirty="0">
                <a:solidFill>
                  <a:srgbClr val="000000"/>
                </a:solidFill>
              </a:rPr>
              <a:t>formal statistical </a:t>
            </a:r>
            <a:r>
              <a:rPr lang="en-US" altLang="en-US" sz="1400" b="0" dirty="0" smtClean="0">
                <a:solidFill>
                  <a:srgbClr val="000000"/>
                </a:solidFill>
              </a:rPr>
              <a:t>model) have been generally </a:t>
            </a:r>
            <a:r>
              <a:rPr lang="en-US" altLang="en-US" sz="1400" b="0" dirty="0" err="1" smtClean="0">
                <a:solidFill>
                  <a:srgbClr val="000000"/>
                </a:solidFill>
              </a:rPr>
              <a:t>superceded</a:t>
            </a:r>
            <a:r>
              <a:rPr lang="en-US" altLang="en-US" sz="1400" b="0" dirty="0" smtClean="0">
                <a:solidFill>
                  <a:srgbClr val="000000"/>
                </a:solidFill>
              </a:rPr>
              <a:t> by MDA for the reasons given on pages 6-7, PCA or FA are still an indicated technique for positioning analysis under a number of conditions: </a:t>
            </a:r>
            <a:endParaRPr lang="en-US" altLang="en-US" sz="1400" b="0" dirty="0">
              <a:solidFill>
                <a:srgbClr val="000000"/>
              </a:solidFill>
            </a:endParaRPr>
          </a:p>
        </p:txBody>
      </p:sp>
      <p:sp>
        <p:nvSpPr>
          <p:cNvPr id="9" name="Rectangle 2"/>
          <p:cNvSpPr>
            <a:spLocks noGrp="1" noChangeArrowheads="1"/>
          </p:cNvSpPr>
          <p:nvPr>
            <p:ph type="title"/>
          </p:nvPr>
        </p:nvSpPr>
        <p:spPr>
          <a:xfrm>
            <a:off x="381000" y="611188"/>
            <a:ext cx="8501063" cy="347662"/>
          </a:xfrm>
          <a:noFill/>
          <a:ln/>
        </p:spPr>
        <p:txBody>
          <a:bodyPr/>
          <a:lstStyle/>
          <a:p>
            <a:r>
              <a:rPr lang="en-US" altLang="en-US" dirty="0"/>
              <a:t>Why </a:t>
            </a:r>
            <a:r>
              <a:rPr lang="en-US" altLang="en-US" dirty="0" smtClean="0"/>
              <a:t>Principle Components Analysis?</a:t>
            </a:r>
            <a:endParaRPr lang="en-US" altLang="en-US" dirty="0"/>
          </a:p>
        </p:txBody>
      </p:sp>
    </p:spTree>
    <p:extLst>
      <p:ext uri="{BB962C8B-B14F-4D97-AF65-F5344CB8AC3E}">
        <p14:creationId xmlns:p14="http://schemas.microsoft.com/office/powerpoint/2010/main" val="34753568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40" name="Rectangle 1028"/>
          <p:cNvSpPr>
            <a:spLocks noGrp="1" noChangeArrowheads="1"/>
          </p:cNvSpPr>
          <p:nvPr>
            <p:ph type="title"/>
          </p:nvPr>
        </p:nvSpPr>
        <p:spPr>
          <a:xfrm>
            <a:off x="320143" y="710668"/>
            <a:ext cx="8358187" cy="347662"/>
          </a:xfrm>
          <a:noFill/>
          <a:ln/>
        </p:spPr>
        <p:txBody>
          <a:bodyPr/>
          <a:lstStyle/>
          <a:p>
            <a:pPr marL="1257300" indent="-1257300"/>
            <a:r>
              <a:rPr lang="en-US" altLang="en-US" dirty="0"/>
              <a:t>Introduction: Basic Interpretation of a Perceptual Map</a:t>
            </a:r>
          </a:p>
        </p:txBody>
      </p:sp>
      <p:sp>
        <p:nvSpPr>
          <p:cNvPr id="654346" name="Rectangle 1034"/>
          <p:cNvSpPr>
            <a:spLocks noChangeArrowheads="1"/>
          </p:cNvSpPr>
          <p:nvPr/>
        </p:nvSpPr>
        <p:spPr bwMode="auto">
          <a:xfrm>
            <a:off x="4788430" y="3763408"/>
            <a:ext cx="4237037" cy="239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Positioning</a:t>
            </a:r>
          </a:p>
          <a:p>
            <a:pPr lvl="1">
              <a:buClr>
                <a:schemeClr val="tx1"/>
              </a:buClr>
            </a:pPr>
            <a:r>
              <a:rPr lang="en-US" altLang="en-US" sz="1000" b="0" dirty="0"/>
              <a:t>The products are </a:t>
            </a:r>
            <a:r>
              <a:rPr lang="en-US" altLang="en-US" sz="1000" b="0" dirty="0" smtClean="0"/>
              <a:t>mathematically located on the map based on their relative scores on the attributes in the study. If a product ends up close to the center of the space, it is because it is generally undifferentiated on the attributes.  In fact a product that score the market average on all attributes will sit at the origin (the exact center) of the space. </a:t>
            </a:r>
          </a:p>
          <a:p>
            <a:pPr lvl="1">
              <a:buClr>
                <a:schemeClr val="tx1"/>
              </a:buClr>
            </a:pPr>
            <a:r>
              <a:rPr lang="en-US" altLang="en-US" sz="1000" b="0" dirty="0" smtClean="0"/>
              <a:t>Products </a:t>
            </a:r>
            <a:r>
              <a:rPr lang="en-US" altLang="en-US" sz="1000" b="0" dirty="0"/>
              <a:t>that are perceived to be similar in performance </a:t>
            </a:r>
            <a:r>
              <a:rPr lang="en-US" altLang="en-US" sz="1000" b="0" dirty="0" smtClean="0"/>
              <a:t>are close to one another.  Dissimilar products are lie far away from one another.  </a:t>
            </a:r>
            <a:r>
              <a:rPr lang="en-US" altLang="en-US" sz="1000" b="0" dirty="0"/>
              <a:t>All else being equal, a product close to the end of an attribute </a:t>
            </a:r>
            <a:r>
              <a:rPr lang="en-US" altLang="en-US" sz="1000" b="0" dirty="0" smtClean="0"/>
              <a:t>is </a:t>
            </a:r>
            <a:r>
              <a:rPr lang="en-US" altLang="en-US" sz="1000" b="0" dirty="0"/>
              <a:t>well-differentiated on that </a:t>
            </a:r>
            <a:r>
              <a:rPr lang="en-US" altLang="en-US" sz="1000" b="0" dirty="0" smtClean="0"/>
              <a:t>attribute.</a:t>
            </a:r>
          </a:p>
          <a:p>
            <a:pPr lvl="1">
              <a:buClr>
                <a:schemeClr val="tx1"/>
              </a:buClr>
            </a:pPr>
            <a:r>
              <a:rPr lang="en-US" altLang="en-US" sz="1000" b="0" dirty="0" smtClean="0"/>
              <a:t>For </a:t>
            </a:r>
            <a:r>
              <a:rPr lang="en-US" altLang="en-US" sz="1000" b="0" dirty="0"/>
              <a:t>example, in this example the </a:t>
            </a:r>
            <a:r>
              <a:rPr lang="en-US" altLang="en-US" sz="1000" b="0" dirty="0" err="1"/>
              <a:t>Foodware</a:t>
            </a:r>
            <a:r>
              <a:rPr lang="en-US" altLang="en-US" sz="1000" b="0" dirty="0"/>
              <a:t> 2000 </a:t>
            </a:r>
            <a:r>
              <a:rPr lang="en-US" altLang="en-US" sz="1000" b="0" dirty="0" smtClean="0"/>
              <a:t>microwave </a:t>
            </a:r>
            <a:r>
              <a:rPr lang="en-US" altLang="en-US" sz="1000" b="0" dirty="0"/>
              <a:t>is closest to the Low Price and Easy to Use attributes, so consumer perceive these to </a:t>
            </a:r>
            <a:r>
              <a:rPr lang="en-US" altLang="en-US" sz="1000" b="0" dirty="0" smtClean="0"/>
              <a:t>characterize that product</a:t>
            </a:r>
            <a:r>
              <a:rPr lang="en-US" altLang="en-US" sz="1000" b="0" dirty="0"/>
              <a:t>.</a:t>
            </a:r>
          </a:p>
        </p:txBody>
      </p:sp>
      <p:sp>
        <p:nvSpPr>
          <p:cNvPr id="654347" name="Text Box 1035"/>
          <p:cNvSpPr txBox="1">
            <a:spLocks noChangeArrowheads="1"/>
          </p:cNvSpPr>
          <p:nvPr/>
        </p:nvSpPr>
        <p:spPr bwMode="auto">
          <a:xfrm>
            <a:off x="3060700" y="6291263"/>
            <a:ext cx="3444875"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900" b="0" dirty="0"/>
              <a:t>*See the Graphs and Charts section of the appendix for a full explanation of Graph rotation capabilities.</a:t>
            </a:r>
          </a:p>
        </p:txBody>
      </p:sp>
      <p:sp>
        <p:nvSpPr>
          <p:cNvPr id="654348" name="Text Box 1036"/>
          <p:cNvSpPr txBox="1">
            <a:spLocks noChangeArrowheads="1"/>
          </p:cNvSpPr>
          <p:nvPr/>
        </p:nvSpPr>
        <p:spPr bwMode="auto">
          <a:xfrm>
            <a:off x="219075" y="190500"/>
            <a:ext cx="2405063"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Overview of PositionSolve</a:t>
            </a:r>
            <a:r>
              <a:rPr lang="en-US" altLang="en-US" sz="1200" b="0" baseline="30000">
                <a:latin typeface="Book Antiqua" panose="02040602050305030304" pitchFamily="18" charset="0"/>
              </a:rPr>
              <a:t>TM</a:t>
            </a:r>
          </a:p>
        </p:txBody>
      </p:sp>
      <p:pic>
        <p:nvPicPr>
          <p:cNvPr id="9" name="Picture 1028"/>
          <p:cNvPicPr>
            <a:picLocks noChangeAspect="1" noChangeArrowheads="1"/>
          </p:cNvPicPr>
          <p:nvPr/>
        </p:nvPicPr>
        <p:blipFill>
          <a:blip r:embed="rId2">
            <a:extLst>
              <a:ext uri="{28A0092B-C50C-407E-A947-70E740481C1C}">
                <a14:useLocalDpi xmlns:a14="http://schemas.microsoft.com/office/drawing/2010/main" val="0"/>
              </a:ext>
            </a:extLst>
          </a:blip>
          <a:srcRect l="5263" t="18182" r="17679" b="22028"/>
          <a:stretch>
            <a:fillRect/>
          </a:stretch>
        </p:blipFill>
        <p:spPr bwMode="auto">
          <a:xfrm>
            <a:off x="4842933" y="1184953"/>
            <a:ext cx="4015847" cy="25245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26"/>
          <p:cNvSpPr>
            <a:spLocks noChangeArrowheads="1"/>
          </p:cNvSpPr>
          <p:nvPr/>
        </p:nvSpPr>
        <p:spPr bwMode="auto">
          <a:xfrm>
            <a:off x="296860" y="1117602"/>
            <a:ext cx="4469871" cy="5281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Feature Description</a:t>
            </a:r>
          </a:p>
          <a:p>
            <a:pPr lvl="1"/>
            <a:r>
              <a:rPr lang="en-US" altLang="en-US" b="0" dirty="0" smtClean="0"/>
              <a:t>Assuming that there is enough data, by default, PositionSolve</a:t>
            </a:r>
            <a:r>
              <a:rPr lang="en-US" altLang="en-US" b="0" baseline="30000" dirty="0" smtClean="0"/>
              <a:t>TM</a:t>
            </a:r>
            <a:r>
              <a:rPr lang="en-US" altLang="en-US" b="0" dirty="0" smtClean="0"/>
              <a:t> plots the first three dimensions of the mapping space (which is technically called an N-space).  As you may be aware, for all eigen-system based approaches to producing reduced space maps (which include MDA, CA, and PCA) the first dimension accounts for the most information, the second dimension the second most, and so on. The first second and third dimensions, by convention, are plotted on the X,Y, and Z dimensions respectively.</a:t>
            </a:r>
          </a:p>
          <a:p>
            <a:pPr lvl="1"/>
            <a:r>
              <a:rPr lang="en-US" altLang="en-US" b="0" dirty="0" smtClean="0"/>
              <a:t>As </a:t>
            </a:r>
            <a:r>
              <a:rPr lang="en-US" altLang="en-US" b="0" dirty="0"/>
              <a:t>a result, </a:t>
            </a:r>
            <a:r>
              <a:rPr lang="en-US" altLang="en-US" b="0" dirty="0" smtClean="0"/>
              <a:t>when maps are adjusted by dimensional variance, if </a:t>
            </a:r>
            <a:r>
              <a:rPr lang="en-US" altLang="en-US" b="0" dirty="0"/>
              <a:t>you </a:t>
            </a:r>
            <a:r>
              <a:rPr lang="en-US" altLang="en-US" b="0" dirty="0" smtClean="0"/>
              <a:t>rotate* the map </a:t>
            </a:r>
            <a:r>
              <a:rPr lang="en-US" altLang="en-US" b="0" dirty="0"/>
              <a:t>so that you are looking down the </a:t>
            </a:r>
            <a:r>
              <a:rPr lang="en-US" altLang="en-US" b="0" dirty="0" smtClean="0"/>
              <a:t>third (Z) axis, </a:t>
            </a:r>
            <a:r>
              <a:rPr lang="en-US" altLang="en-US" b="0" dirty="0"/>
              <a:t>there will be </a:t>
            </a:r>
            <a:r>
              <a:rPr lang="en-US" altLang="en-US" b="0" dirty="0" smtClean="0"/>
              <a:t>a relatively small amount of deviation of products and attributes from that axis.  In contrast, there will be a larger deviation on the Y axis, and a larger deviation still on the X axis.  </a:t>
            </a:r>
            <a:endParaRPr lang="en-US" altLang="en-US" b="0" dirty="0"/>
          </a:p>
          <a:p>
            <a:pPr lvl="1">
              <a:buClr>
                <a:schemeClr val="tx1"/>
              </a:buClr>
            </a:pPr>
            <a:r>
              <a:rPr lang="en-US" altLang="en-US" b="0" dirty="0"/>
              <a:t>T</a:t>
            </a:r>
            <a:r>
              <a:rPr lang="en-US" altLang="en-US" b="0" dirty="0" smtClean="0"/>
              <a:t>he products </a:t>
            </a:r>
            <a:r>
              <a:rPr lang="en-US" altLang="en-US" b="0" dirty="0"/>
              <a:t>are </a:t>
            </a:r>
            <a:r>
              <a:rPr lang="en-US" altLang="en-US" b="0" dirty="0" smtClean="0"/>
              <a:t>represented (again by default) as spheres.</a:t>
            </a:r>
            <a:endParaRPr lang="en-US" altLang="en-US" b="0" dirty="0"/>
          </a:p>
          <a:p>
            <a:pPr lvl="1">
              <a:buClr>
                <a:schemeClr val="tx1"/>
              </a:buClr>
            </a:pPr>
            <a:r>
              <a:rPr lang="en-US" altLang="en-US" b="0" dirty="0" smtClean="0"/>
              <a:t>The attributes </a:t>
            </a:r>
            <a:r>
              <a:rPr lang="en-US" altLang="en-US" b="0" dirty="0"/>
              <a:t>are </a:t>
            </a:r>
            <a:r>
              <a:rPr lang="en-US" altLang="en-US" b="0" dirty="0" smtClean="0"/>
              <a:t>represented (again by default) as </a:t>
            </a:r>
            <a:r>
              <a:rPr lang="en-US" altLang="en-US" b="0" dirty="0"/>
              <a:t>lines connected from the origin to the </a:t>
            </a:r>
            <a:r>
              <a:rPr lang="en-US" altLang="en-US" b="0" dirty="0" smtClean="0"/>
              <a:t>position of that attribute’s actual </a:t>
            </a:r>
            <a:r>
              <a:rPr lang="en-US" altLang="en-US" b="0" dirty="0"/>
              <a:t>location. Attributes that point in the same direction are positively </a:t>
            </a:r>
            <a:r>
              <a:rPr lang="en-US" altLang="en-US" b="0" dirty="0" smtClean="0"/>
              <a:t>correlated/associated. Attributes  </a:t>
            </a:r>
            <a:r>
              <a:rPr lang="en-US" altLang="en-US" b="0" dirty="0"/>
              <a:t>that point in opposite directions are uncorrelated.  The length of the attribute relates to the contribution it make in creating the map.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20" name="Rectangle 4"/>
          <p:cNvSpPr>
            <a:spLocks noChangeArrowheads="1"/>
          </p:cNvSpPr>
          <p:nvPr/>
        </p:nvSpPr>
        <p:spPr bwMode="auto">
          <a:xfrm>
            <a:off x="2433408" y="2264311"/>
            <a:ext cx="5042984" cy="2339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800" dirty="0">
                <a:latin typeface="Arial" panose="020B0604020202020204" pitchFamily="34" charset="0"/>
              </a:rPr>
              <a:t>III. Building a Perceptual </a:t>
            </a:r>
            <a:r>
              <a:rPr lang="en-US" altLang="en-US" sz="1800" dirty="0" smtClean="0">
                <a:latin typeface="Arial" panose="020B0604020202020204" pitchFamily="34" charset="0"/>
              </a:rPr>
              <a:t>Map</a:t>
            </a:r>
          </a:p>
          <a:p>
            <a:endParaRPr lang="en-US" altLang="en-US" sz="1600" b="0" dirty="0">
              <a:latin typeface="Arial" panose="020B0604020202020204" pitchFamily="34" charset="0"/>
            </a:endParaRPr>
          </a:p>
          <a:p>
            <a:r>
              <a:rPr lang="en-US" altLang="en-US" sz="1600" b="0" dirty="0" smtClean="0">
                <a:latin typeface="Arial" panose="020B0604020202020204" pitchFamily="34" charset="0"/>
              </a:rPr>
              <a:t>Types </a:t>
            </a:r>
            <a:r>
              <a:rPr lang="en-US" altLang="en-US" sz="1600" b="0" dirty="0">
                <a:latin typeface="Arial" panose="020B0604020202020204" pitchFamily="34" charset="0"/>
              </a:rPr>
              <a:t>of Data Required for MDA and </a:t>
            </a:r>
            <a:r>
              <a:rPr lang="en-US" altLang="en-US" sz="1600" b="0" dirty="0" smtClean="0">
                <a:latin typeface="Arial" panose="020B0604020202020204" pitchFamily="34" charset="0"/>
              </a:rPr>
              <a:t>CA-Based </a:t>
            </a:r>
            <a:r>
              <a:rPr lang="en-US" altLang="en-US" sz="1600" b="0" dirty="0">
                <a:latin typeface="Arial" panose="020B0604020202020204" pitchFamily="34" charset="0"/>
              </a:rPr>
              <a:t>M</a:t>
            </a:r>
            <a:r>
              <a:rPr lang="en-US" altLang="en-US" sz="1600" b="0" dirty="0" smtClean="0">
                <a:latin typeface="Arial" panose="020B0604020202020204" pitchFamily="34" charset="0"/>
              </a:rPr>
              <a:t>aps</a:t>
            </a:r>
            <a:endParaRPr lang="en-US" altLang="en-US" sz="1600" b="0" dirty="0">
              <a:latin typeface="Arial" panose="020B0604020202020204" pitchFamily="34" charset="0"/>
            </a:endParaRPr>
          </a:p>
          <a:p>
            <a:r>
              <a:rPr lang="en-US" altLang="en-US" sz="1600" b="0" dirty="0">
                <a:latin typeface="Arial" panose="020B0604020202020204" pitchFamily="34" charset="0"/>
              </a:rPr>
              <a:t>Using the PositionSolve</a:t>
            </a:r>
            <a:r>
              <a:rPr lang="en-US" altLang="en-US" sz="1600" b="0" dirty="0" smtClean="0">
                <a:latin typeface="Arial" panose="020B0604020202020204" pitchFamily="34" charset="0"/>
              </a:rPr>
              <a:t>™ Model </a:t>
            </a:r>
            <a:r>
              <a:rPr lang="en-US" altLang="en-US" sz="1600" b="0" dirty="0">
                <a:latin typeface="Arial" panose="020B0604020202020204" pitchFamily="34" charset="0"/>
              </a:rPr>
              <a:t>Wizard	</a:t>
            </a:r>
          </a:p>
          <a:p>
            <a:r>
              <a:rPr lang="en-US" altLang="en-US" sz="1600" b="0" dirty="0">
                <a:latin typeface="Arial" panose="020B0604020202020204" pitchFamily="34" charset="0"/>
              </a:rPr>
              <a:t>	To Build a MDA Based Perceptual Map</a:t>
            </a:r>
          </a:p>
          <a:p>
            <a:r>
              <a:rPr lang="en-US" altLang="en-US" sz="1600" b="0" dirty="0">
                <a:latin typeface="Arial" panose="020B0604020202020204" pitchFamily="34" charset="0"/>
              </a:rPr>
              <a:t>	To Build a CA Based Perceptual </a:t>
            </a:r>
            <a:r>
              <a:rPr lang="en-US" altLang="en-US" sz="1600" b="0" dirty="0" smtClean="0">
                <a:latin typeface="Arial" panose="020B0604020202020204" pitchFamily="34" charset="0"/>
              </a:rPr>
              <a:t>Map</a:t>
            </a:r>
          </a:p>
          <a:p>
            <a:r>
              <a:rPr lang="en-US" altLang="en-US" sz="1600" b="0" dirty="0">
                <a:latin typeface="Arial" panose="020B0604020202020204" pitchFamily="34" charset="0"/>
              </a:rPr>
              <a:t>	</a:t>
            </a:r>
            <a:r>
              <a:rPr lang="en-US" altLang="en-US" sz="1600" b="0" dirty="0" smtClean="0">
                <a:latin typeface="Arial" panose="020B0604020202020204" pitchFamily="34" charset="0"/>
              </a:rPr>
              <a:t>To Build a PCA Based Perceptual Map</a:t>
            </a:r>
            <a:endParaRPr lang="en-US" altLang="en-US" sz="1600" b="0" dirty="0">
              <a:latin typeface="Arial" panose="020B0604020202020204" pitchFamily="34" charset="0"/>
            </a:endParaRPr>
          </a:p>
          <a:p>
            <a:r>
              <a:rPr lang="en-US" altLang="en-US" sz="1600" b="0" dirty="0">
                <a:latin typeface="Arial" panose="020B0604020202020204" pitchFamily="34" charset="0"/>
              </a:rPr>
              <a:t>Saving the Map </a:t>
            </a:r>
          </a:p>
          <a:p>
            <a:endParaRPr lang="en-US" altLang="en-US" sz="1600" b="0" dirty="0">
              <a:latin typeface="Arial" panose="020B060402020202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79" name="Rectangle 3"/>
          <p:cNvSpPr>
            <a:spLocks noGrp="1" noChangeArrowheads="1"/>
          </p:cNvSpPr>
          <p:nvPr>
            <p:ph type="title"/>
          </p:nvPr>
        </p:nvSpPr>
        <p:spPr>
          <a:xfrm>
            <a:off x="404813" y="79533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a:t>t</a:t>
            </a:r>
            <a:r>
              <a:rPr lang="en-US" altLang="en-US" dirty="0" smtClean="0"/>
              <a:t>o </a:t>
            </a:r>
            <a:r>
              <a:rPr lang="en-US" altLang="en-US" dirty="0"/>
              <a:t>Build a </a:t>
            </a:r>
            <a:r>
              <a:rPr lang="en-US" altLang="en-US" dirty="0" smtClean="0"/>
              <a:t>MDA-Based Perceptual Map</a:t>
            </a:r>
            <a:endParaRPr lang="en-US" altLang="en-US" dirty="0"/>
          </a:p>
        </p:txBody>
      </p:sp>
      <p:sp>
        <p:nvSpPr>
          <p:cNvPr id="690181" name="Rectangle 5"/>
          <p:cNvSpPr>
            <a:spLocks noChangeArrowheads="1"/>
          </p:cNvSpPr>
          <p:nvPr/>
        </p:nvSpPr>
        <p:spPr bwMode="auto">
          <a:xfrm>
            <a:off x="422978" y="1559212"/>
            <a:ext cx="3449637" cy="3434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1</a:t>
            </a:r>
          </a:p>
          <a:p>
            <a:pPr lvl="1">
              <a:buClr>
                <a:schemeClr val="tx1"/>
              </a:buClr>
            </a:pPr>
            <a:r>
              <a:rPr lang="en-US" altLang="en-US" b="0" dirty="0"/>
              <a:t>The dialog box displayed here is the first step in the ‘Build Model Wizard’. </a:t>
            </a:r>
          </a:p>
          <a:p>
            <a:pPr lvl="1">
              <a:buClr>
                <a:schemeClr val="tx1"/>
              </a:buClr>
            </a:pPr>
            <a:r>
              <a:rPr lang="en-US" altLang="en-US" b="0" dirty="0"/>
              <a:t>There are 5 methods that can be used to build a new PositionSolve</a:t>
            </a:r>
            <a:r>
              <a:rPr lang="en-US" altLang="en-US" sz="1000" baseline="30000" dirty="0"/>
              <a:t>TM</a:t>
            </a:r>
            <a:r>
              <a:rPr lang="en-US" altLang="en-US" b="0" dirty="0"/>
              <a:t> map.  The options available in the wizard at the current time are </a:t>
            </a:r>
            <a:r>
              <a:rPr lang="en-US" altLang="en-US" b="0" dirty="0" smtClean="0"/>
              <a:t>MDA, CA and PCA.  </a:t>
            </a:r>
            <a:endParaRPr lang="en-US" altLang="en-US" b="0" dirty="0"/>
          </a:p>
          <a:p>
            <a:pPr lvl="1">
              <a:buClr>
                <a:schemeClr val="tx1"/>
              </a:buClr>
            </a:pPr>
            <a:r>
              <a:rPr lang="en-US" altLang="en-US" b="0" dirty="0"/>
              <a:t>All of the steps in the model wizard are displayed in the ‘Wizard Steps’ box on the right side of the dialog box.  You may jump to any step at any time by clicking on the steps in this box.</a:t>
            </a:r>
          </a:p>
          <a:p>
            <a:pPr lvl="1">
              <a:buClr>
                <a:schemeClr val="tx1"/>
              </a:buClr>
            </a:pPr>
            <a:r>
              <a:rPr lang="en-US" altLang="en-US" b="0" dirty="0"/>
              <a:t>All of the selected options may also be saved in a wizard file from this dialog box.  If you have a saved wizard file, the options can be loaded by clicking on the ’Load Wizard File’ option.</a:t>
            </a:r>
          </a:p>
        </p:txBody>
      </p:sp>
      <p:sp>
        <p:nvSpPr>
          <p:cNvPr id="690183" name="Text Box 7"/>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690186" name="Picture 10" descr="MDA_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179888" y="1495425"/>
            <a:ext cx="4464050" cy="3460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3250" name="Rectangle 2"/>
          <p:cNvSpPr>
            <a:spLocks noGrp="1" noChangeArrowheads="1"/>
          </p:cNvSpPr>
          <p:nvPr>
            <p:ph type="title"/>
          </p:nvPr>
        </p:nvSpPr>
        <p:spPr>
          <a:xfrm>
            <a:off x="404813" y="79533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smtClean="0"/>
              <a:t>to </a:t>
            </a:r>
            <a:r>
              <a:rPr lang="en-US" altLang="en-US" dirty="0"/>
              <a:t>Build </a:t>
            </a:r>
            <a:r>
              <a:rPr lang="en-US" altLang="en-US" dirty="0" smtClean="0"/>
              <a:t>an MDA-Based </a:t>
            </a:r>
            <a:r>
              <a:rPr lang="en-US" altLang="en-US" dirty="0"/>
              <a:t>Perceptual </a:t>
            </a:r>
            <a:r>
              <a:rPr lang="en-US" altLang="en-US" dirty="0" smtClean="0"/>
              <a:t>Map</a:t>
            </a:r>
            <a:endParaRPr lang="en-US" altLang="en-US" dirty="0"/>
          </a:p>
        </p:txBody>
      </p:sp>
      <p:sp>
        <p:nvSpPr>
          <p:cNvPr id="693251" name="Rectangle 3"/>
          <p:cNvSpPr>
            <a:spLocks noChangeArrowheads="1"/>
          </p:cNvSpPr>
          <p:nvPr/>
        </p:nvSpPr>
        <p:spPr bwMode="auto">
          <a:xfrm>
            <a:off x="393700" y="1449388"/>
            <a:ext cx="4289425" cy="4284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2 – Select a File Name</a:t>
            </a:r>
          </a:p>
          <a:p>
            <a:pPr lvl="1"/>
            <a:r>
              <a:rPr lang="en-US" altLang="en-US" b="0" dirty="0"/>
              <a:t>There are two options for creating a map using the wizard:  you may ADD to an existing map or CREATE a new map.</a:t>
            </a:r>
          </a:p>
          <a:p>
            <a:pPr lvl="1"/>
            <a:r>
              <a:rPr lang="en-US" altLang="en-US" b="0" dirty="0"/>
              <a:t>If an SDT file has already been created, it will show up in the left list box.  To add to the file, highlight the file in the box.</a:t>
            </a:r>
          </a:p>
          <a:p>
            <a:pPr lvl="1"/>
            <a:r>
              <a:rPr lang="en-US" altLang="en-US" b="0" dirty="0"/>
              <a:t>To create a new map, click on the file name text box, then type a </a:t>
            </a:r>
            <a:r>
              <a:rPr lang="en-US" altLang="en-US" b="0" dirty="0" smtClean="0"/>
              <a:t>descriptive root file name.  Both the map and the wizard file (PWZ) will use this root file name.  </a:t>
            </a:r>
            <a:endParaRPr lang="en-US" altLang="en-US" b="0" dirty="0"/>
          </a:p>
          <a:p>
            <a:pPr lvl="1"/>
            <a:r>
              <a:rPr lang="en-US" altLang="en-US" b="0" dirty="0"/>
              <a:t>The directory </a:t>
            </a:r>
            <a:r>
              <a:rPr lang="en-US" altLang="en-US" b="0" dirty="0" smtClean="0"/>
              <a:t>location for the where the map and wizard file is </a:t>
            </a:r>
            <a:r>
              <a:rPr lang="en-US" altLang="en-US" b="0" dirty="0"/>
              <a:t>listed above the text box.  To change the </a:t>
            </a:r>
            <a:r>
              <a:rPr lang="en-US" altLang="en-US" b="0" dirty="0" smtClean="0"/>
              <a:t>default location for both the map and wizard files,  click on the drive and directory window and navigate to any desired location on your local computer.</a:t>
            </a:r>
          </a:p>
          <a:p>
            <a:pPr lvl="1"/>
            <a:r>
              <a:rPr lang="en-US" altLang="en-US" b="0" dirty="0" smtClean="0"/>
              <a:t>Make </a:t>
            </a:r>
            <a:r>
              <a:rPr lang="en-US" altLang="en-US" b="0" dirty="0"/>
              <a:t>sure that the description at the bottom of the dialog box is accurate concerning the add/create mode and the file name and directory.</a:t>
            </a:r>
          </a:p>
          <a:p>
            <a:pPr lvl="1"/>
            <a:endParaRPr lang="en-US" altLang="en-US" b="0" dirty="0"/>
          </a:p>
        </p:txBody>
      </p:sp>
      <p:sp>
        <p:nvSpPr>
          <p:cNvPr id="693252" name="Text Box 4"/>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693260" name="Picture 12" descr="MDA_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148263" y="1851025"/>
            <a:ext cx="3590925" cy="2794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490" name="Rectangle 2"/>
          <p:cNvSpPr>
            <a:spLocks noGrp="1" noChangeArrowheads="1"/>
          </p:cNvSpPr>
          <p:nvPr>
            <p:ph type="title"/>
          </p:nvPr>
        </p:nvSpPr>
        <p:spPr>
          <a:xfrm>
            <a:off x="366713" y="52863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smtClean="0"/>
              <a:t>to </a:t>
            </a:r>
            <a:r>
              <a:rPr lang="en-US" altLang="en-US" dirty="0"/>
              <a:t>Build </a:t>
            </a:r>
            <a:r>
              <a:rPr lang="en-US" altLang="en-US" dirty="0" smtClean="0"/>
              <a:t>an MDA-Based </a:t>
            </a:r>
            <a:r>
              <a:rPr lang="en-US" altLang="en-US" dirty="0"/>
              <a:t>Perceptual </a:t>
            </a:r>
            <a:r>
              <a:rPr lang="en-US" altLang="en-US" dirty="0" smtClean="0"/>
              <a:t>Map</a:t>
            </a:r>
            <a:endParaRPr lang="en-US" altLang="en-US" dirty="0"/>
          </a:p>
        </p:txBody>
      </p:sp>
      <p:sp>
        <p:nvSpPr>
          <p:cNvPr id="703491" name="Rectangle 3"/>
          <p:cNvSpPr>
            <a:spLocks noChangeArrowheads="1"/>
          </p:cNvSpPr>
          <p:nvPr/>
        </p:nvSpPr>
        <p:spPr bwMode="auto">
          <a:xfrm>
            <a:off x="352425" y="1214438"/>
            <a:ext cx="4766716" cy="5202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3 – Select </a:t>
            </a:r>
            <a:r>
              <a:rPr lang="en-US" altLang="en-US" dirty="0" smtClean="0"/>
              <a:t>the SPSS </a:t>
            </a:r>
            <a:r>
              <a:rPr lang="en-US" altLang="en-US" dirty="0"/>
              <a:t>file</a:t>
            </a:r>
          </a:p>
          <a:p>
            <a:pPr lvl="1"/>
            <a:r>
              <a:rPr lang="en-US" altLang="en-US" sz="1050" b="0" dirty="0" smtClean="0"/>
              <a:t>If your data is in an Excel file, convert that data to an SPSS SAV file format. See the appendix for how to do this.</a:t>
            </a:r>
          </a:p>
          <a:p>
            <a:pPr lvl="1"/>
            <a:r>
              <a:rPr lang="en-US" altLang="en-US" sz="1050" b="0" dirty="0" smtClean="0"/>
              <a:t>Click </a:t>
            </a:r>
            <a:r>
              <a:rPr lang="en-US" altLang="en-US" sz="1050" b="0" dirty="0"/>
              <a:t>in the box labeled ‘SPSS file’ to select the data file used for the PositionSolve</a:t>
            </a:r>
            <a:r>
              <a:rPr lang="en-US" altLang="en-US" sz="1050" baseline="30000" dirty="0"/>
              <a:t>TM</a:t>
            </a:r>
            <a:r>
              <a:rPr lang="en-US" altLang="en-US" sz="1050" b="0" dirty="0"/>
              <a:t> map file.  </a:t>
            </a:r>
          </a:p>
          <a:p>
            <a:pPr lvl="1"/>
            <a:r>
              <a:rPr lang="en-US" altLang="en-US" sz="1050" b="0" dirty="0"/>
              <a:t>The </a:t>
            </a:r>
            <a:r>
              <a:rPr lang="en-US" altLang="en-US" sz="1050" b="0" dirty="0" smtClean="0"/>
              <a:t>SPSS data </a:t>
            </a:r>
            <a:r>
              <a:rPr lang="en-US" altLang="en-US" sz="1050" b="0" dirty="0"/>
              <a:t>file must contain </a:t>
            </a:r>
            <a:r>
              <a:rPr lang="en-US" altLang="en-US" sz="1050" b="0" dirty="0" smtClean="0"/>
              <a:t>attributes and </a:t>
            </a:r>
            <a:r>
              <a:rPr lang="en-US" altLang="en-US" sz="1050" b="0" dirty="0"/>
              <a:t>at least one variable to use as a </a:t>
            </a:r>
            <a:r>
              <a:rPr lang="en-US" altLang="en-US" sz="1050" b="0" dirty="0" smtClean="0"/>
              <a:t>product.  Your file may also contain categorical variables you may chose to use as segments.</a:t>
            </a:r>
            <a:endParaRPr lang="en-US" altLang="en-US" sz="1050" b="0" dirty="0"/>
          </a:p>
          <a:p>
            <a:pPr lvl="1"/>
            <a:r>
              <a:rPr lang="en-US" altLang="en-US" sz="1050" b="0" dirty="0"/>
              <a:t>When the file is selected, the available variables appear in the left list box.   The symbol to the left of each variable name denotes the variable type.  There are four variable types:</a:t>
            </a:r>
          </a:p>
          <a:p>
            <a:pPr lvl="2"/>
            <a:r>
              <a:rPr lang="en-US" altLang="en-US" sz="1050" b="0" dirty="0"/>
              <a:t>N=Nominal variables. Any variable that can be asked as a yes/no question would fit this category</a:t>
            </a:r>
          </a:p>
          <a:p>
            <a:pPr lvl="2">
              <a:spcBef>
                <a:spcPct val="50000"/>
              </a:spcBef>
            </a:pPr>
            <a:r>
              <a:rPr lang="en-US" altLang="en-US" sz="1050" b="0" dirty="0"/>
              <a:t>O=Ordinal variables.  Questions where the respondent is asked to define a rank order for several items are ordinal.</a:t>
            </a:r>
          </a:p>
          <a:p>
            <a:pPr lvl="2">
              <a:spcBef>
                <a:spcPct val="50000"/>
              </a:spcBef>
            </a:pPr>
            <a:r>
              <a:rPr lang="en-US" altLang="en-US" sz="1050" b="0" dirty="0"/>
              <a:t>I=interval scaled variable, which when asked in an interview, usually requires a text entry answer.  This is a continuous variable.</a:t>
            </a:r>
          </a:p>
          <a:p>
            <a:pPr lvl="2">
              <a:spcBef>
                <a:spcPct val="50000"/>
              </a:spcBef>
            </a:pPr>
            <a:r>
              <a:rPr lang="en-US" altLang="en-US" sz="1050" b="0" dirty="0"/>
              <a:t>R=ratio scaled variable, which is very similar to interval scaled, but it has a unique rather than an arbitrary zero point.  Ratio scaled variables are also continuous.</a:t>
            </a:r>
          </a:p>
          <a:p>
            <a:pPr lvl="1"/>
            <a:r>
              <a:rPr lang="en-US" altLang="en-US" sz="1050" b="0" dirty="0"/>
              <a:t>Highlight the variables </a:t>
            </a:r>
            <a:r>
              <a:rPr lang="en-US" altLang="en-US" sz="1050" b="0" dirty="0" smtClean="0"/>
              <a:t>you need to build your map in </a:t>
            </a:r>
            <a:r>
              <a:rPr lang="en-US" altLang="en-US" sz="1050" b="0" dirty="0"/>
              <a:t>the left list box, then click on the arrow in the middle to transfer them to the box of selected variables.</a:t>
            </a:r>
          </a:p>
          <a:p>
            <a:pPr lvl="1"/>
            <a:r>
              <a:rPr lang="en-US" altLang="en-US" sz="1050" b="0" dirty="0"/>
              <a:t>To see the variable labels instead of the SPSS variable name, click on the        in the middle of the dialog </a:t>
            </a:r>
            <a:r>
              <a:rPr lang="en-US" altLang="en-US" sz="1050" b="0" dirty="0" smtClean="0"/>
              <a:t>box, or </a:t>
            </a:r>
            <a:r>
              <a:rPr lang="en-US" altLang="en-US" sz="1050" b="0" dirty="0" smtClean="0"/>
              <a:t>use the options button (right mouse button) on your pointing device </a:t>
            </a:r>
            <a:r>
              <a:rPr lang="en-US" altLang="en-US" sz="1050" b="0" dirty="0" smtClean="0"/>
              <a:t>to </a:t>
            </a:r>
            <a:r>
              <a:rPr lang="en-US" altLang="en-US" sz="1050" b="0" dirty="0" smtClean="0"/>
              <a:t>see other options.</a:t>
            </a:r>
            <a:endParaRPr lang="en-US" altLang="en-US" sz="1050" b="0" dirty="0"/>
          </a:p>
        </p:txBody>
      </p:sp>
      <p:sp>
        <p:nvSpPr>
          <p:cNvPr id="703492" name="Text Box 4"/>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703496" name="Picture 8"/>
          <p:cNvPicPr>
            <a:picLocks noChangeAspect="1" noChangeArrowheads="1"/>
          </p:cNvPicPr>
          <p:nvPr/>
        </p:nvPicPr>
        <p:blipFill>
          <a:blip r:embed="rId2">
            <a:extLst>
              <a:ext uri="{28A0092B-C50C-407E-A947-70E740481C1C}">
                <a14:useLocalDpi xmlns:a14="http://schemas.microsoft.com/office/drawing/2010/main" val="0"/>
              </a:ext>
            </a:extLst>
          </a:blip>
          <a:srcRect l="35501" t="35362" r="61102" b="60713"/>
          <a:stretch>
            <a:fillRect/>
          </a:stretch>
        </p:blipFill>
        <p:spPr bwMode="auto">
          <a:xfrm>
            <a:off x="1172043" y="5842131"/>
            <a:ext cx="176213" cy="17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3497" name="Picture 9" descr="MDA_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184775" y="1660525"/>
            <a:ext cx="3735388" cy="28987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03495" name="Line 7"/>
          <p:cNvSpPr>
            <a:spLocks noChangeShapeType="1"/>
          </p:cNvSpPr>
          <p:nvPr/>
        </p:nvSpPr>
        <p:spPr bwMode="auto">
          <a:xfrm>
            <a:off x="4773613" y="2913063"/>
            <a:ext cx="474662" cy="355600"/>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4" name="Rectangle 2"/>
          <p:cNvSpPr>
            <a:spLocks noGrp="1" noChangeArrowheads="1"/>
          </p:cNvSpPr>
          <p:nvPr>
            <p:ph type="title"/>
          </p:nvPr>
        </p:nvSpPr>
        <p:spPr>
          <a:xfrm>
            <a:off x="404813" y="72038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smtClean="0"/>
              <a:t>to </a:t>
            </a:r>
            <a:r>
              <a:rPr lang="en-US" altLang="en-US" dirty="0"/>
              <a:t>Build </a:t>
            </a:r>
            <a:r>
              <a:rPr lang="en-US" altLang="en-US" dirty="0" smtClean="0"/>
              <a:t>an MDA-Based </a:t>
            </a:r>
            <a:r>
              <a:rPr lang="en-US" altLang="en-US" dirty="0"/>
              <a:t>Perceptual </a:t>
            </a:r>
            <a:r>
              <a:rPr lang="en-US" altLang="en-US" dirty="0" smtClean="0"/>
              <a:t>Map</a:t>
            </a:r>
            <a:endParaRPr lang="en-US" altLang="en-US" dirty="0"/>
          </a:p>
        </p:txBody>
      </p:sp>
      <p:pic>
        <p:nvPicPr>
          <p:cNvPr id="694282" name="Picture 10" descr="MDA_4"/>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5492750" y="1166475"/>
            <a:ext cx="3209925" cy="24971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94275" name="Rectangle 3"/>
          <p:cNvSpPr>
            <a:spLocks noChangeArrowheads="1"/>
          </p:cNvSpPr>
          <p:nvPr/>
        </p:nvSpPr>
        <p:spPr bwMode="auto">
          <a:xfrm>
            <a:off x="406399" y="1456988"/>
            <a:ext cx="4877633" cy="4853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4 – Select </a:t>
            </a:r>
            <a:r>
              <a:rPr lang="en-US" altLang="en-US" dirty="0" smtClean="0"/>
              <a:t>the Product Variable</a:t>
            </a:r>
            <a:endParaRPr lang="en-US" altLang="en-US" dirty="0"/>
          </a:p>
          <a:p>
            <a:pPr lvl="1"/>
            <a:r>
              <a:rPr lang="en-US" altLang="en-US" b="0" dirty="0" smtClean="0"/>
              <a:t>Select the categorical variable </a:t>
            </a:r>
            <a:r>
              <a:rPr lang="en-US" altLang="en-US" b="0" dirty="0"/>
              <a:t>that </a:t>
            </a:r>
            <a:r>
              <a:rPr lang="en-US" altLang="en-US" b="0" dirty="0" smtClean="0"/>
              <a:t>contains the names of the competitors, product or services that you measured in the study.</a:t>
            </a:r>
            <a:endParaRPr lang="en-US" altLang="en-US" b="0" dirty="0"/>
          </a:p>
          <a:p>
            <a:pPr lvl="1"/>
            <a:r>
              <a:rPr lang="en-US" altLang="en-US" b="0" dirty="0" smtClean="0"/>
              <a:t>Do this by clicking on the variable </a:t>
            </a:r>
            <a:r>
              <a:rPr lang="en-US" altLang="en-US" b="0" dirty="0"/>
              <a:t>in the left </a:t>
            </a:r>
            <a:r>
              <a:rPr lang="en-US" altLang="en-US" b="0" dirty="0" smtClean="0"/>
              <a:t>box. The levels </a:t>
            </a:r>
            <a:r>
              <a:rPr lang="en-US" altLang="en-US" b="0" dirty="0"/>
              <a:t>for that variable will be displayed in the level </a:t>
            </a:r>
            <a:r>
              <a:rPr lang="en-US" altLang="en-US" b="0" dirty="0" smtClean="0"/>
              <a:t>box directly below the variable selection box.  Then click on the arrow to the left of the Criterion box to add that variable as your criterion variable. </a:t>
            </a:r>
            <a:endParaRPr lang="en-US" altLang="en-US" b="0" dirty="0"/>
          </a:p>
          <a:p>
            <a:r>
              <a:rPr lang="en-US" altLang="en-US" dirty="0" smtClean="0"/>
              <a:t>Step 5 – Select the Weight Field</a:t>
            </a:r>
          </a:p>
          <a:p>
            <a:pPr lvl="1"/>
            <a:r>
              <a:rPr lang="en-US" altLang="en-US" b="0" dirty="0" smtClean="0"/>
              <a:t>If you have respondent weights in your data file, and you want your resultant positioning maps to reflect that weighting add the weight variable to the weight variable field just as you did with the Criterion field.</a:t>
            </a:r>
          </a:p>
          <a:p>
            <a:r>
              <a:rPr lang="en-US" altLang="en-US" dirty="0" smtClean="0"/>
              <a:t>Step 6 – Select Attributes</a:t>
            </a:r>
          </a:p>
          <a:p>
            <a:pPr lvl="1"/>
            <a:r>
              <a:rPr lang="en-US" altLang="en-US" b="0" dirty="0" smtClean="0"/>
              <a:t>Attributes to be included in the map are selected the same way that the variables were originally selected.  Highlight the variables in the left box, then click on the arrow in the middle to transfer them to the box of included variables. </a:t>
            </a:r>
          </a:p>
          <a:p>
            <a:pPr lvl="1"/>
            <a:r>
              <a:rPr lang="en-US" altLang="en-US" b="0" dirty="0" smtClean="0"/>
              <a:t>At least two attribute variables must be included in the map.</a:t>
            </a:r>
          </a:p>
          <a:p>
            <a:pPr lvl="1"/>
            <a:r>
              <a:rPr lang="en-US" altLang="en-US" b="0" dirty="0" smtClean="0"/>
              <a:t>If the ‘Lock these choices as attributes’ option is selected, the attribute choices may not be changed after the map is created.</a:t>
            </a:r>
            <a:endParaRPr lang="en-US" altLang="en-US" b="0" dirty="0"/>
          </a:p>
          <a:p>
            <a:pPr lvl="2"/>
            <a:endParaRPr lang="en-US" altLang="en-US" sz="1000" b="0" dirty="0"/>
          </a:p>
        </p:txBody>
      </p:sp>
      <p:sp>
        <p:nvSpPr>
          <p:cNvPr id="694276" name="Text Box 4"/>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694284" name="Picture 12" descr="MDA_5"/>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493270" y="3744785"/>
            <a:ext cx="3227388" cy="25034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94281" name="Line 9"/>
          <p:cNvSpPr>
            <a:spLocks noChangeShapeType="1"/>
          </p:cNvSpPr>
          <p:nvPr/>
        </p:nvSpPr>
        <p:spPr bwMode="auto">
          <a:xfrm flipV="1">
            <a:off x="4961744" y="5068549"/>
            <a:ext cx="1493031" cy="380376"/>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 name="Line 9"/>
          <p:cNvSpPr>
            <a:spLocks noChangeShapeType="1"/>
          </p:cNvSpPr>
          <p:nvPr/>
        </p:nvSpPr>
        <p:spPr bwMode="auto">
          <a:xfrm flipV="1">
            <a:off x="5006714" y="2113613"/>
            <a:ext cx="824460" cy="532151"/>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 name="Line 9"/>
          <p:cNvSpPr>
            <a:spLocks noChangeShapeType="1"/>
          </p:cNvSpPr>
          <p:nvPr/>
        </p:nvSpPr>
        <p:spPr bwMode="auto">
          <a:xfrm flipV="1">
            <a:off x="4994223" y="2983043"/>
            <a:ext cx="1743856" cy="714531"/>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298" name="Rectangle 1026"/>
          <p:cNvSpPr>
            <a:spLocks noGrp="1" noChangeArrowheads="1"/>
          </p:cNvSpPr>
          <p:nvPr>
            <p:ph type="title"/>
          </p:nvPr>
        </p:nvSpPr>
        <p:spPr>
          <a:xfrm>
            <a:off x="404813" y="79533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smtClean="0"/>
              <a:t>to </a:t>
            </a:r>
            <a:r>
              <a:rPr lang="en-US" altLang="en-US" dirty="0"/>
              <a:t>Build </a:t>
            </a:r>
            <a:r>
              <a:rPr lang="en-US" altLang="en-US" dirty="0" smtClean="0"/>
              <a:t>an MDA-Based </a:t>
            </a:r>
            <a:r>
              <a:rPr lang="en-US" altLang="en-US" dirty="0"/>
              <a:t>Perceptual </a:t>
            </a:r>
            <a:r>
              <a:rPr lang="en-US" altLang="en-US" dirty="0" smtClean="0"/>
              <a:t>Map</a:t>
            </a:r>
            <a:endParaRPr lang="en-US" altLang="en-US" dirty="0"/>
          </a:p>
        </p:txBody>
      </p:sp>
      <p:sp>
        <p:nvSpPr>
          <p:cNvPr id="695300" name="Text Box 1028"/>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695305" name="Picture 1033" descr="MDA_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121275" y="2003425"/>
            <a:ext cx="3649663" cy="2832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95304" name="Line 1032"/>
          <p:cNvSpPr>
            <a:spLocks noChangeShapeType="1"/>
          </p:cNvSpPr>
          <p:nvPr/>
        </p:nvSpPr>
        <p:spPr bwMode="auto">
          <a:xfrm>
            <a:off x="4060825" y="3525838"/>
            <a:ext cx="2476500" cy="627062"/>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Rectangle 3"/>
          <p:cNvSpPr>
            <a:spLocks noChangeArrowheads="1"/>
          </p:cNvSpPr>
          <p:nvPr/>
        </p:nvSpPr>
        <p:spPr bwMode="auto">
          <a:xfrm>
            <a:off x="896938" y="1792288"/>
            <a:ext cx="3352800" cy="3933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a:t>
            </a:r>
            <a:r>
              <a:rPr lang="en-US" altLang="en-US" dirty="0" smtClean="0"/>
              <a:t>7 </a:t>
            </a:r>
            <a:r>
              <a:rPr lang="en-US" altLang="en-US" dirty="0"/>
              <a:t>– Select Segments</a:t>
            </a:r>
          </a:p>
          <a:p>
            <a:pPr lvl="1"/>
            <a:r>
              <a:rPr lang="en-US" altLang="en-US" b="0" dirty="0" smtClean="0"/>
              <a:t>Segments </a:t>
            </a:r>
            <a:r>
              <a:rPr lang="en-US" altLang="en-US" b="0" dirty="0"/>
              <a:t>of the data can be selected for specific analysis </a:t>
            </a:r>
            <a:r>
              <a:rPr lang="en-US" altLang="en-US" b="0" dirty="0" smtClean="0"/>
              <a:t>by selecting segment </a:t>
            </a:r>
            <a:r>
              <a:rPr lang="en-US" altLang="en-US" b="0" dirty="0"/>
              <a:t>variables </a:t>
            </a:r>
            <a:r>
              <a:rPr lang="en-US" altLang="en-US" b="0" dirty="0" smtClean="0"/>
              <a:t>at </a:t>
            </a:r>
            <a:r>
              <a:rPr lang="en-US" altLang="en-US" b="0" dirty="0"/>
              <a:t>this step.  You can exclude a portion of the cases </a:t>
            </a:r>
            <a:r>
              <a:rPr lang="en-US" altLang="en-US" b="0" dirty="0" smtClean="0"/>
              <a:t>in your segment by </a:t>
            </a:r>
            <a:r>
              <a:rPr lang="en-US" altLang="en-US" b="0" dirty="0"/>
              <a:t>deselecting levels in the ‘variable levels’ box.  </a:t>
            </a:r>
          </a:p>
          <a:p>
            <a:pPr lvl="1"/>
            <a:r>
              <a:rPr lang="en-US" altLang="en-US" b="0" dirty="0" smtClean="0"/>
              <a:t>Notice that within the variable </a:t>
            </a:r>
            <a:r>
              <a:rPr lang="en-US" altLang="en-US" b="0" dirty="0"/>
              <a:t>levels box, the total number of selected cases is shown, as well as a poor – excellent rating for that number of cases</a:t>
            </a:r>
            <a:r>
              <a:rPr lang="en-US" altLang="en-US" b="0" dirty="0" smtClean="0"/>
              <a:t>.  This rating is a recommendation based on the number of cases required to create a map with acceptable degrees of freedom (statistical validity).  It is recommended to not build CA maps if the number of cases is rated as “poor”.</a:t>
            </a:r>
            <a:endParaRPr lang="en-US" altLang="en-US" b="0" dirty="0"/>
          </a:p>
          <a:p>
            <a:pPr lvl="1"/>
            <a:r>
              <a:rPr lang="en-US" altLang="en-US" b="0" dirty="0"/>
              <a:t>Segments do not have to be selected to create a map.  To omit this option, </a:t>
            </a:r>
            <a:r>
              <a:rPr lang="en-US" altLang="en-US" b="0" dirty="0" smtClean="0"/>
              <a:t>simply press the next button.</a:t>
            </a:r>
            <a:endParaRPr lang="en-US" altLang="en-US" sz="1000" b="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2" name="Rectangle 2"/>
          <p:cNvSpPr>
            <a:spLocks noGrp="1" noChangeArrowheads="1"/>
          </p:cNvSpPr>
          <p:nvPr>
            <p:ph type="title"/>
          </p:nvPr>
        </p:nvSpPr>
        <p:spPr>
          <a:xfrm>
            <a:off x="404813" y="79533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smtClean="0"/>
              <a:t>to </a:t>
            </a:r>
            <a:r>
              <a:rPr lang="en-US" altLang="en-US" dirty="0"/>
              <a:t>Build </a:t>
            </a:r>
            <a:r>
              <a:rPr lang="en-US" altLang="en-US" dirty="0" smtClean="0"/>
              <a:t>an MDA-Based </a:t>
            </a:r>
            <a:r>
              <a:rPr lang="en-US" altLang="en-US" dirty="0"/>
              <a:t>Perceptual </a:t>
            </a:r>
            <a:r>
              <a:rPr lang="en-US" altLang="en-US" dirty="0" smtClean="0"/>
              <a:t>Map</a:t>
            </a:r>
            <a:endParaRPr lang="en-US" altLang="en-US" dirty="0"/>
          </a:p>
        </p:txBody>
      </p:sp>
      <p:sp>
        <p:nvSpPr>
          <p:cNvPr id="696323" name="Rectangle 3"/>
          <p:cNvSpPr>
            <a:spLocks noChangeArrowheads="1"/>
          </p:cNvSpPr>
          <p:nvPr/>
        </p:nvSpPr>
        <p:spPr bwMode="auto">
          <a:xfrm>
            <a:off x="695325" y="1760538"/>
            <a:ext cx="3352800" cy="4228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a:t>
            </a:r>
            <a:r>
              <a:rPr lang="en-US" altLang="en-US" dirty="0" smtClean="0"/>
              <a:t>8 </a:t>
            </a:r>
            <a:r>
              <a:rPr lang="en-US" altLang="en-US" dirty="0"/>
              <a:t>– Select MDA Algorithms</a:t>
            </a:r>
          </a:p>
          <a:p>
            <a:pPr lvl="1"/>
            <a:r>
              <a:rPr lang="en-US" altLang="en-US" b="0" dirty="0" smtClean="0"/>
              <a:t>Click </a:t>
            </a:r>
            <a:r>
              <a:rPr lang="en-US" altLang="en-US" b="0" dirty="0"/>
              <a:t>on the icon to the left of the method name to select the desired algorithm(s).</a:t>
            </a:r>
          </a:p>
          <a:p>
            <a:pPr lvl="1"/>
            <a:r>
              <a:rPr lang="en-US" altLang="en-US" b="0" dirty="0"/>
              <a:t>To use exponents with the selected analysis methods, click on the exponent option and select the exponent restraints.</a:t>
            </a:r>
          </a:p>
          <a:p>
            <a:pPr lvl="1"/>
            <a:r>
              <a:rPr lang="en-US" altLang="en-US" b="0" dirty="0"/>
              <a:t>‘Exponent Increments’ refers to the number of different exponents that are used.  If 10 increments are selected, the difference between the minimum and maximum exponent will be divided into 10 segments, and the exponent at each of those divisions will be used</a:t>
            </a:r>
            <a:r>
              <a:rPr lang="en-US" altLang="en-US" b="0" dirty="0" smtClean="0"/>
              <a:t>.</a:t>
            </a:r>
          </a:p>
          <a:p>
            <a:pPr lvl="1"/>
            <a:r>
              <a:rPr lang="en-US" altLang="en-US" b="0" dirty="0" smtClean="0"/>
              <a:t>For more on how exponents are used to transform the predictors, see the appendix.</a:t>
            </a:r>
            <a:endParaRPr lang="en-US" altLang="en-US" b="0" dirty="0"/>
          </a:p>
          <a:p>
            <a:pPr lvl="1"/>
            <a:r>
              <a:rPr lang="en-US" altLang="en-US" b="0" dirty="0"/>
              <a:t>A summary of the selected algorithms and exponents is given in the box at the bottom</a:t>
            </a:r>
            <a:r>
              <a:rPr lang="en-US" altLang="en-US" b="0" dirty="0" smtClean="0"/>
              <a:t>.</a:t>
            </a:r>
            <a:endParaRPr lang="en-US" altLang="en-US" sz="1000" b="0" dirty="0"/>
          </a:p>
        </p:txBody>
      </p:sp>
      <p:sp>
        <p:nvSpPr>
          <p:cNvPr id="696324" name="Text Box 4"/>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696329" name="Picture 9" descr="MDA_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606925" y="1901825"/>
            <a:ext cx="4179888" cy="32210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96328" name="Line 8"/>
          <p:cNvSpPr>
            <a:spLocks noChangeShapeType="1"/>
          </p:cNvSpPr>
          <p:nvPr/>
        </p:nvSpPr>
        <p:spPr bwMode="auto">
          <a:xfrm flipV="1">
            <a:off x="3922713" y="4643438"/>
            <a:ext cx="2139950" cy="227012"/>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326" name="Line 6"/>
          <p:cNvSpPr>
            <a:spLocks noChangeShapeType="1"/>
          </p:cNvSpPr>
          <p:nvPr/>
        </p:nvSpPr>
        <p:spPr bwMode="auto">
          <a:xfrm>
            <a:off x="3667125" y="2174875"/>
            <a:ext cx="1111250" cy="603250"/>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347" name="Rectangle 3"/>
          <p:cNvSpPr>
            <a:spLocks noGrp="1" noChangeArrowheads="1"/>
          </p:cNvSpPr>
          <p:nvPr>
            <p:ph type="title"/>
          </p:nvPr>
        </p:nvSpPr>
        <p:spPr>
          <a:xfrm>
            <a:off x="404813" y="79533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smtClean="0"/>
              <a:t>to </a:t>
            </a:r>
            <a:r>
              <a:rPr lang="en-US" altLang="en-US" dirty="0"/>
              <a:t>Build </a:t>
            </a:r>
            <a:r>
              <a:rPr lang="en-US" altLang="en-US" dirty="0" smtClean="0"/>
              <a:t>an MDA-Based </a:t>
            </a:r>
            <a:r>
              <a:rPr lang="en-US" altLang="en-US" dirty="0"/>
              <a:t>Perceptual </a:t>
            </a:r>
            <a:r>
              <a:rPr lang="en-US" altLang="en-US" dirty="0" smtClean="0"/>
              <a:t>Map</a:t>
            </a:r>
            <a:endParaRPr lang="en-US" altLang="en-US" dirty="0"/>
          </a:p>
        </p:txBody>
      </p:sp>
      <p:sp>
        <p:nvSpPr>
          <p:cNvPr id="697348" name="Rectangle 4"/>
          <p:cNvSpPr>
            <a:spLocks noChangeArrowheads="1"/>
          </p:cNvSpPr>
          <p:nvPr/>
        </p:nvSpPr>
        <p:spPr bwMode="auto">
          <a:xfrm>
            <a:off x="418007" y="1670598"/>
            <a:ext cx="3352800" cy="4542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a:t>
            </a:r>
            <a:r>
              <a:rPr lang="en-US" altLang="en-US" dirty="0" smtClean="0"/>
              <a:t>9 </a:t>
            </a:r>
            <a:r>
              <a:rPr lang="en-US" altLang="en-US" dirty="0"/>
              <a:t>– Select MDA Criteria</a:t>
            </a:r>
          </a:p>
          <a:p>
            <a:pPr lvl="1"/>
            <a:r>
              <a:rPr lang="en-US" altLang="en-US" b="0" dirty="0" smtClean="0"/>
              <a:t>If you want to use stepwise methods of discriminant analysis in creating your positioning map, check criteria the box.</a:t>
            </a:r>
            <a:endParaRPr lang="en-US" altLang="en-US" b="0" dirty="0"/>
          </a:p>
          <a:p>
            <a:pPr lvl="1"/>
            <a:r>
              <a:rPr lang="en-US" altLang="en-US" b="0" dirty="0"/>
              <a:t>PIN and POUT refer to the required probability for a variable to be included or excluded from </a:t>
            </a:r>
            <a:r>
              <a:rPr lang="en-US" altLang="en-US" b="0" dirty="0" smtClean="0"/>
              <a:t>the stepwise methods of discriminant analysis.</a:t>
            </a:r>
            <a:endParaRPr lang="en-US" altLang="en-US" b="0" dirty="0"/>
          </a:p>
          <a:p>
            <a:pPr lvl="1"/>
            <a:r>
              <a:rPr lang="en-US" altLang="en-US" b="0" dirty="0"/>
              <a:t>The top PIN and POUT increment options are available if the default option ‘Increment PIN and POUT separately’ option is selected.  If the increment together option is selected, the scale at the bottom should be used. </a:t>
            </a:r>
          </a:p>
          <a:p>
            <a:pPr lvl="1"/>
            <a:r>
              <a:rPr lang="en-US" altLang="en-US" b="0" dirty="0"/>
              <a:t>A summary of the selected algorithms, exponents, and criteria is given in the box at the </a:t>
            </a:r>
            <a:r>
              <a:rPr lang="en-US" altLang="en-US" b="0" dirty="0" smtClean="0"/>
              <a:t>bottom of this page.  Notice that the total number of runs is equal to the criteria applied to the stepwise runs (unexplained variance, </a:t>
            </a:r>
            <a:r>
              <a:rPr lang="en-US" altLang="en-US" b="0" dirty="0"/>
              <a:t>W</a:t>
            </a:r>
            <a:r>
              <a:rPr lang="en-US" altLang="en-US" b="0" dirty="0" smtClean="0"/>
              <a:t>ilk’s, Mahalanobis, and smallest F-ratio) plus one run for Rao’s V and the Direct method if selected.</a:t>
            </a:r>
            <a:endParaRPr lang="en-US" altLang="en-US" sz="1000" b="0" dirty="0"/>
          </a:p>
        </p:txBody>
      </p:sp>
      <p:sp>
        <p:nvSpPr>
          <p:cNvPr id="697349" name="Text Box 5"/>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697353" name="Picture 9" descr="MDA_8"/>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093355" y="1772327"/>
            <a:ext cx="4787900" cy="3702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97350" name="Line 6"/>
          <p:cNvSpPr>
            <a:spLocks noChangeShapeType="1"/>
          </p:cNvSpPr>
          <p:nvPr/>
        </p:nvSpPr>
        <p:spPr bwMode="auto">
          <a:xfrm>
            <a:off x="3725056" y="2375941"/>
            <a:ext cx="504044" cy="41822"/>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7351" name="Line 7"/>
          <p:cNvSpPr>
            <a:spLocks noChangeShapeType="1"/>
          </p:cNvSpPr>
          <p:nvPr/>
        </p:nvSpPr>
        <p:spPr bwMode="auto">
          <a:xfrm flipV="1">
            <a:off x="3922713" y="4732338"/>
            <a:ext cx="1809750" cy="138112"/>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1" name="Rectangle 3"/>
          <p:cNvSpPr>
            <a:spLocks noGrp="1" noChangeArrowheads="1"/>
          </p:cNvSpPr>
          <p:nvPr>
            <p:ph type="title"/>
          </p:nvPr>
        </p:nvSpPr>
        <p:spPr>
          <a:xfrm>
            <a:off x="404813" y="72038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smtClean="0"/>
              <a:t>to </a:t>
            </a:r>
            <a:r>
              <a:rPr lang="en-US" altLang="en-US" dirty="0"/>
              <a:t>Build </a:t>
            </a:r>
            <a:r>
              <a:rPr lang="en-US" altLang="en-US" dirty="0" smtClean="0"/>
              <a:t>an MDA-Based </a:t>
            </a:r>
            <a:r>
              <a:rPr lang="en-US" altLang="en-US" dirty="0"/>
              <a:t>Perceptual </a:t>
            </a:r>
            <a:r>
              <a:rPr lang="en-US" altLang="en-US" dirty="0" smtClean="0"/>
              <a:t>Map</a:t>
            </a:r>
            <a:endParaRPr lang="en-US" altLang="en-US" dirty="0"/>
          </a:p>
        </p:txBody>
      </p:sp>
      <p:sp>
        <p:nvSpPr>
          <p:cNvPr id="698372" name="Rectangle 4"/>
          <p:cNvSpPr>
            <a:spLocks noChangeArrowheads="1"/>
          </p:cNvSpPr>
          <p:nvPr/>
        </p:nvSpPr>
        <p:spPr bwMode="auto">
          <a:xfrm>
            <a:off x="374650" y="1407775"/>
            <a:ext cx="4377232" cy="4911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a:t>
            </a:r>
            <a:r>
              <a:rPr lang="en-US" altLang="en-US" dirty="0" smtClean="0"/>
              <a:t>10 –MDA </a:t>
            </a:r>
            <a:r>
              <a:rPr lang="en-US" altLang="en-US" dirty="0"/>
              <a:t>Data Cleaning</a:t>
            </a:r>
          </a:p>
          <a:p>
            <a:pPr lvl="1"/>
            <a:r>
              <a:rPr lang="en-US" altLang="en-US" b="0" dirty="0"/>
              <a:t>There are two methods for dealing with missing data </a:t>
            </a:r>
            <a:r>
              <a:rPr lang="en-US" altLang="en-US" b="0" dirty="0" smtClean="0"/>
              <a:t>eliminating that data or replacing that missing data with a Z Score of zero (effectively replacing it with the mean score.) The same two methods apply to replacing a value determined to be an outlier.</a:t>
            </a:r>
          </a:p>
          <a:p>
            <a:pPr lvl="1"/>
            <a:r>
              <a:rPr lang="en-US" altLang="en-US" b="0" dirty="0" smtClean="0"/>
              <a:t>If </a:t>
            </a:r>
            <a:r>
              <a:rPr lang="en-US" altLang="en-US" b="0" dirty="0"/>
              <a:t>Z scores are being used, select the icons that represent how the data should be handled.  PositionSolve</a:t>
            </a:r>
            <a:r>
              <a:rPr lang="en-US" altLang="en-US" sz="1000" baseline="30000" dirty="0"/>
              <a:t>TM</a:t>
            </a:r>
            <a:r>
              <a:rPr lang="en-US" altLang="en-US" b="0" dirty="0"/>
              <a:t> will create several possible maps, excluding respondents with a z-score of an absolute value greater than the maximum. The minimum and maximum set here refer to the z-scores to be </a:t>
            </a:r>
            <a:r>
              <a:rPr lang="en-US" altLang="en-US" dirty="0"/>
              <a:t>excluded</a:t>
            </a:r>
            <a:r>
              <a:rPr lang="en-US" altLang="en-US" b="0" dirty="0"/>
              <a:t>.  The number of Z score increments can significantly increase the number of total runs </a:t>
            </a:r>
            <a:r>
              <a:rPr lang="en-US" altLang="en-US" b="0" dirty="0" smtClean="0"/>
              <a:t>to </a:t>
            </a:r>
            <a:r>
              <a:rPr lang="en-US" altLang="en-US" b="0" dirty="0"/>
              <a:t>create the map.</a:t>
            </a:r>
          </a:p>
          <a:p>
            <a:pPr lvl="1"/>
            <a:r>
              <a:rPr lang="en-US" altLang="en-US" b="0" dirty="0"/>
              <a:t>If a range is being assigned to each variable, highlight one or more variables in the list box, then use the arrows to select the minimum and maximum acceptable values for the attribute.  The variables that have a range will have a yellow checkmark by the variable name.</a:t>
            </a:r>
          </a:p>
          <a:p>
            <a:pPr lvl="1"/>
            <a:r>
              <a:rPr lang="en-US" altLang="en-US" b="0" dirty="0"/>
              <a:t>A summary of the selected algorithms, exponents, and criteria is given in the box at the bottom.  The total number of runs will give you an estimate of the analysis time to create the map.</a:t>
            </a:r>
          </a:p>
        </p:txBody>
      </p:sp>
      <p:sp>
        <p:nvSpPr>
          <p:cNvPr id="698373" name="Text Box 5"/>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698378" name="Picture 10" descr="MDA_9"/>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822678" y="1611444"/>
            <a:ext cx="4139593" cy="320021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98374" name="Line 6"/>
          <p:cNvSpPr>
            <a:spLocks noChangeShapeType="1"/>
          </p:cNvSpPr>
          <p:nvPr/>
        </p:nvSpPr>
        <p:spPr bwMode="auto">
          <a:xfrm>
            <a:off x="4212236" y="2398426"/>
            <a:ext cx="974361" cy="202368"/>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8377" name="Line 9"/>
          <p:cNvSpPr>
            <a:spLocks noChangeShapeType="1"/>
          </p:cNvSpPr>
          <p:nvPr/>
        </p:nvSpPr>
        <p:spPr bwMode="auto">
          <a:xfrm flipV="1">
            <a:off x="4369633" y="4119224"/>
            <a:ext cx="1046917" cy="520231"/>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8375" name="Line 7"/>
          <p:cNvSpPr>
            <a:spLocks noChangeShapeType="1"/>
          </p:cNvSpPr>
          <p:nvPr/>
        </p:nvSpPr>
        <p:spPr bwMode="auto">
          <a:xfrm flipV="1">
            <a:off x="4721901" y="4471650"/>
            <a:ext cx="1237573" cy="962284"/>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Line 6"/>
          <p:cNvSpPr>
            <a:spLocks noChangeShapeType="1"/>
          </p:cNvSpPr>
          <p:nvPr/>
        </p:nvSpPr>
        <p:spPr bwMode="auto">
          <a:xfrm>
            <a:off x="4234722" y="2413416"/>
            <a:ext cx="884419" cy="697043"/>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5" name="Rectangle 1027"/>
          <p:cNvSpPr>
            <a:spLocks noGrp="1" noChangeArrowheads="1"/>
          </p:cNvSpPr>
          <p:nvPr>
            <p:ph type="title"/>
          </p:nvPr>
        </p:nvSpPr>
        <p:spPr>
          <a:xfrm>
            <a:off x="404813" y="79533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smtClean="0"/>
              <a:t>to </a:t>
            </a:r>
            <a:r>
              <a:rPr lang="en-US" altLang="en-US" dirty="0"/>
              <a:t>Build </a:t>
            </a:r>
            <a:r>
              <a:rPr lang="en-US" altLang="en-US" dirty="0" smtClean="0"/>
              <a:t>an MDA-Based </a:t>
            </a:r>
            <a:r>
              <a:rPr lang="en-US" altLang="en-US" dirty="0"/>
              <a:t>Perceptual </a:t>
            </a:r>
            <a:r>
              <a:rPr lang="en-US" altLang="en-US" dirty="0" smtClean="0"/>
              <a:t>Map</a:t>
            </a:r>
            <a:endParaRPr lang="en-US" altLang="en-US" dirty="0"/>
          </a:p>
        </p:txBody>
      </p:sp>
      <p:sp>
        <p:nvSpPr>
          <p:cNvPr id="699396" name="Rectangle 1028"/>
          <p:cNvSpPr>
            <a:spLocks noChangeArrowheads="1"/>
          </p:cNvSpPr>
          <p:nvPr/>
        </p:nvSpPr>
        <p:spPr bwMode="auto">
          <a:xfrm>
            <a:off x="406816" y="1525119"/>
            <a:ext cx="3902856" cy="4653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10 –MDA Filters</a:t>
            </a:r>
          </a:p>
          <a:p>
            <a:pPr lvl="1"/>
            <a:r>
              <a:rPr lang="en-US" altLang="en-US" b="0" dirty="0"/>
              <a:t>First select either 2D or 3D variance. </a:t>
            </a:r>
            <a:r>
              <a:rPr lang="en-US" altLang="en-US" b="0" dirty="0" smtClean="0"/>
              <a:t>Selecting this tells the application to select as its best map the map that compresses the most information in either 2 or 3 dimensions.</a:t>
            </a:r>
          </a:p>
          <a:p>
            <a:pPr lvl="1"/>
            <a:r>
              <a:rPr lang="en-US" altLang="en-US" b="0" dirty="0" smtClean="0"/>
              <a:t>Check </a:t>
            </a:r>
            <a:r>
              <a:rPr lang="en-US" altLang="en-US" b="0" dirty="0"/>
              <a:t>the optional results to be included in the results.  None of these output options are required for the basic positioning analysis options once the map is required, but they may be helpful in the preliminary analysis.</a:t>
            </a:r>
          </a:p>
          <a:p>
            <a:pPr lvl="1"/>
            <a:r>
              <a:rPr lang="en-US" altLang="en-US" b="0" dirty="0"/>
              <a:t>If a weight variable </a:t>
            </a:r>
            <a:r>
              <a:rPr lang="en-US" altLang="en-US" b="0" dirty="0" smtClean="0"/>
              <a:t>is to </a:t>
            </a:r>
            <a:r>
              <a:rPr lang="en-US" altLang="en-US" b="0" dirty="0"/>
              <a:t>be used, check the weight variable option, then highlight the variable name in the list box. </a:t>
            </a:r>
          </a:p>
          <a:p>
            <a:pPr lvl="1"/>
            <a:r>
              <a:rPr lang="en-US" altLang="en-US" b="0" dirty="0"/>
              <a:t>Use the slider to change the attribute tolerance level.  The attribute tolerance is the amount of dependence or similarity allowable between attributes.  The default value is 0.001.</a:t>
            </a:r>
          </a:p>
          <a:p>
            <a:pPr lvl="1"/>
            <a:r>
              <a:rPr lang="en-US" altLang="en-US" b="0" dirty="0"/>
              <a:t>There are three options for filtering the runs, and any combination of these methods, from none to all three, can be used to create the map.</a:t>
            </a:r>
          </a:p>
          <a:p>
            <a:pPr lvl="1"/>
            <a:r>
              <a:rPr lang="en-US" altLang="en-US" b="0" dirty="0"/>
              <a:t>The product cutoff and the minimum number of attributes must be greater than 0 for a map to be created.</a:t>
            </a:r>
          </a:p>
        </p:txBody>
      </p:sp>
      <p:sp>
        <p:nvSpPr>
          <p:cNvPr id="699397" name="Text Box 1029"/>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699403" name="Picture 1035" descr="MDA_1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456708" y="1698625"/>
            <a:ext cx="4377729" cy="339053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99398" name="Line 1030"/>
          <p:cNvSpPr>
            <a:spLocks noChangeShapeType="1"/>
          </p:cNvSpPr>
          <p:nvPr/>
        </p:nvSpPr>
        <p:spPr bwMode="auto">
          <a:xfrm>
            <a:off x="4159769" y="2443396"/>
            <a:ext cx="652073" cy="172387"/>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9400" name="Line 1032"/>
          <p:cNvSpPr>
            <a:spLocks noChangeShapeType="1"/>
          </p:cNvSpPr>
          <p:nvPr/>
        </p:nvSpPr>
        <p:spPr bwMode="auto">
          <a:xfrm flipV="1">
            <a:off x="3844977" y="3372787"/>
            <a:ext cx="831954" cy="37475"/>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1449"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3930" y="1889125"/>
            <a:ext cx="4332419" cy="3402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1443" name="Rectangle 3"/>
          <p:cNvSpPr>
            <a:spLocks noGrp="1" noChangeArrowheads="1"/>
          </p:cNvSpPr>
          <p:nvPr>
            <p:ph type="title"/>
          </p:nvPr>
        </p:nvSpPr>
        <p:spPr>
          <a:xfrm>
            <a:off x="404813" y="79533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smtClean="0"/>
              <a:t>to </a:t>
            </a:r>
            <a:r>
              <a:rPr lang="en-US" altLang="en-US" dirty="0"/>
              <a:t>Build </a:t>
            </a:r>
            <a:r>
              <a:rPr lang="en-US" altLang="en-US" dirty="0" smtClean="0"/>
              <a:t>an MDA-Based </a:t>
            </a:r>
            <a:r>
              <a:rPr lang="en-US" altLang="en-US" dirty="0"/>
              <a:t>Perceptual </a:t>
            </a:r>
            <a:r>
              <a:rPr lang="en-US" altLang="en-US" dirty="0" smtClean="0"/>
              <a:t>Map</a:t>
            </a:r>
            <a:endParaRPr lang="en-US" altLang="en-US" dirty="0"/>
          </a:p>
        </p:txBody>
      </p:sp>
      <p:sp>
        <p:nvSpPr>
          <p:cNvPr id="701444" name="Rectangle 4"/>
          <p:cNvSpPr>
            <a:spLocks noChangeArrowheads="1"/>
          </p:cNvSpPr>
          <p:nvPr/>
        </p:nvSpPr>
        <p:spPr bwMode="auto">
          <a:xfrm>
            <a:off x="496888" y="1652058"/>
            <a:ext cx="3846512" cy="3988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11 –Summary</a:t>
            </a:r>
          </a:p>
          <a:p>
            <a:pPr lvl="1"/>
            <a:r>
              <a:rPr lang="en-US" altLang="en-US" b="0" dirty="0"/>
              <a:t>This screen displays a summary of all the options that were selected for the current analysis run.  Check </a:t>
            </a:r>
            <a:r>
              <a:rPr lang="en-US" altLang="en-US" b="0" dirty="0" smtClean="0"/>
              <a:t>the </a:t>
            </a:r>
            <a:r>
              <a:rPr lang="en-US" altLang="en-US" b="0" dirty="0"/>
              <a:t>values </a:t>
            </a:r>
            <a:r>
              <a:rPr lang="en-US" altLang="en-US" b="0" dirty="0" smtClean="0"/>
              <a:t>here closely to ensure the </a:t>
            </a:r>
            <a:r>
              <a:rPr lang="en-US" altLang="en-US" b="0" dirty="0"/>
              <a:t>options are </a:t>
            </a:r>
            <a:r>
              <a:rPr lang="en-US" altLang="en-US" b="0" dirty="0" smtClean="0"/>
              <a:t>set correctly</a:t>
            </a:r>
            <a:r>
              <a:rPr lang="en-US" altLang="en-US" b="0" dirty="0"/>
              <a:t>. If an option is missing or incomplete, there will be an error message by the option name to let you know that it needs to be modified. You </a:t>
            </a:r>
            <a:r>
              <a:rPr lang="en-US" altLang="en-US" b="0" dirty="0" smtClean="0"/>
              <a:t>may either press the back key to make any changes, or you may click on the appropriate wizard step in the right panel to jump directly to that  wizard page. </a:t>
            </a:r>
            <a:endParaRPr lang="en-US" altLang="en-US" b="0" dirty="0"/>
          </a:p>
          <a:p>
            <a:pPr lvl="1"/>
            <a:r>
              <a:rPr lang="en-US" altLang="en-US" b="0" dirty="0"/>
              <a:t>A run title for the current map analysis must be </a:t>
            </a:r>
            <a:r>
              <a:rPr lang="en-US" altLang="en-US" b="0" dirty="0" smtClean="0"/>
              <a:t>entered </a:t>
            </a:r>
            <a:r>
              <a:rPr lang="en-US" altLang="en-US" b="0" dirty="0"/>
              <a:t>on this screen.  Click on the text to </a:t>
            </a:r>
            <a:r>
              <a:rPr lang="en-US" altLang="en-US" b="0" dirty="0" smtClean="0"/>
              <a:t>enter a title</a:t>
            </a:r>
            <a:r>
              <a:rPr lang="en-US" altLang="en-US" b="0" dirty="0"/>
              <a:t>.</a:t>
            </a:r>
          </a:p>
          <a:p>
            <a:pPr lvl="1"/>
            <a:r>
              <a:rPr lang="en-US" altLang="en-US" b="0" dirty="0" smtClean="0"/>
              <a:t>The </a:t>
            </a:r>
            <a:r>
              <a:rPr lang="en-US" altLang="en-US" b="0" dirty="0"/>
              <a:t>total number of required runs is listed at the bottom of the screen.</a:t>
            </a:r>
          </a:p>
          <a:p>
            <a:pPr lvl="1"/>
            <a:r>
              <a:rPr lang="en-US" altLang="en-US" b="0" dirty="0"/>
              <a:t>When all of the options are complete and correct, select the ‘finish’ button at the bottom to begin the analysis.</a:t>
            </a:r>
          </a:p>
        </p:txBody>
      </p:sp>
      <p:sp>
        <p:nvSpPr>
          <p:cNvPr id="701445" name="Text Box 5"/>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sp>
        <p:nvSpPr>
          <p:cNvPr id="701446" name="Line 6"/>
          <p:cNvSpPr>
            <a:spLocks noChangeShapeType="1"/>
          </p:cNvSpPr>
          <p:nvPr/>
        </p:nvSpPr>
        <p:spPr bwMode="auto">
          <a:xfrm flipV="1">
            <a:off x="4123268" y="2734732"/>
            <a:ext cx="668865" cy="1261533"/>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Rectangle 2"/>
          <p:cNvSpPr>
            <a:spLocks noGrp="1" noChangeArrowheads="1"/>
          </p:cNvSpPr>
          <p:nvPr>
            <p:ph type="title"/>
          </p:nvPr>
        </p:nvSpPr>
        <p:spPr>
          <a:xfrm>
            <a:off x="404813" y="79533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a:t>t</a:t>
            </a:r>
            <a:r>
              <a:rPr lang="en-US" altLang="en-US" dirty="0" smtClean="0"/>
              <a:t>o </a:t>
            </a:r>
            <a:r>
              <a:rPr lang="en-US" altLang="en-US" dirty="0"/>
              <a:t>Build a </a:t>
            </a:r>
            <a:r>
              <a:rPr lang="en-US" altLang="en-US" dirty="0" smtClean="0"/>
              <a:t>CA-Based </a:t>
            </a:r>
            <a:r>
              <a:rPr lang="en-US" altLang="en-US" dirty="0"/>
              <a:t>Perceptual </a:t>
            </a:r>
            <a:r>
              <a:rPr lang="en-US" altLang="en-US" dirty="0" smtClean="0"/>
              <a:t>Map</a:t>
            </a:r>
            <a:endParaRPr lang="en-US" altLang="en-US" dirty="0"/>
          </a:p>
        </p:txBody>
      </p:sp>
      <p:sp>
        <p:nvSpPr>
          <p:cNvPr id="729091" name="Rectangle 3"/>
          <p:cNvSpPr>
            <a:spLocks noChangeArrowheads="1"/>
          </p:cNvSpPr>
          <p:nvPr/>
        </p:nvSpPr>
        <p:spPr bwMode="auto">
          <a:xfrm>
            <a:off x="430474" y="1664143"/>
            <a:ext cx="3449637" cy="3619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1</a:t>
            </a:r>
          </a:p>
          <a:p>
            <a:pPr lvl="1">
              <a:buClr>
                <a:schemeClr val="tx1"/>
              </a:buClr>
            </a:pPr>
            <a:r>
              <a:rPr lang="en-US" altLang="en-US" b="0" dirty="0"/>
              <a:t>The dialog box displayed here is the first step in the ‘Build Model Wizard’. </a:t>
            </a:r>
          </a:p>
          <a:p>
            <a:pPr lvl="1">
              <a:buClr>
                <a:schemeClr val="tx1"/>
              </a:buClr>
            </a:pPr>
            <a:r>
              <a:rPr lang="en-US" altLang="en-US" b="0" dirty="0"/>
              <a:t>There are </a:t>
            </a:r>
            <a:r>
              <a:rPr lang="en-US" altLang="en-US" b="0" dirty="0" smtClean="0"/>
              <a:t>currently 5 </a:t>
            </a:r>
            <a:r>
              <a:rPr lang="en-US" altLang="en-US" b="0" dirty="0"/>
              <a:t>methods that can be used to build a new PositionSolve</a:t>
            </a:r>
            <a:r>
              <a:rPr lang="en-US" altLang="en-US" sz="1000" baseline="30000" dirty="0"/>
              <a:t>TM</a:t>
            </a:r>
            <a:r>
              <a:rPr lang="en-US" altLang="en-US" b="0" dirty="0"/>
              <a:t> map.  The options available in the wizard at the current time are </a:t>
            </a:r>
            <a:r>
              <a:rPr lang="en-US" altLang="en-US" b="0" dirty="0" smtClean="0"/>
              <a:t>MDA, CA and PCA.  </a:t>
            </a:r>
            <a:endParaRPr lang="en-US" altLang="en-US" b="0" dirty="0"/>
          </a:p>
          <a:p>
            <a:pPr lvl="1">
              <a:buClr>
                <a:schemeClr val="tx1"/>
              </a:buClr>
            </a:pPr>
            <a:r>
              <a:rPr lang="en-US" altLang="en-US" b="0" dirty="0"/>
              <a:t>All of the steps in the model wizard are displayed in the ‘Wizard Steps’ box on the right side of the dialog box.  You may jump to any step at any time by clicking on the steps in this box.</a:t>
            </a:r>
          </a:p>
          <a:p>
            <a:pPr lvl="1">
              <a:buClr>
                <a:schemeClr val="tx1"/>
              </a:buClr>
            </a:pPr>
            <a:r>
              <a:rPr lang="en-US" altLang="en-US" b="0" dirty="0"/>
              <a:t>All of the selected options may also be saved in a wizard file from this dialog box.  If you have a saved wizard file, the options can be loaded by clicking on the ’Load Wizard File’ option</a:t>
            </a:r>
            <a:r>
              <a:rPr lang="en-US" altLang="en-US" b="0" dirty="0" smtClean="0"/>
              <a:t>.</a:t>
            </a:r>
          </a:p>
        </p:txBody>
      </p:sp>
      <p:sp>
        <p:nvSpPr>
          <p:cNvPr id="729092" name="Text Box 4"/>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729094" name="Picture 6" descr="CA_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322763" y="1441450"/>
            <a:ext cx="4297362" cy="3333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114" name="Rectangle 2"/>
          <p:cNvSpPr>
            <a:spLocks noGrp="1" noChangeArrowheads="1"/>
          </p:cNvSpPr>
          <p:nvPr>
            <p:ph type="title"/>
          </p:nvPr>
        </p:nvSpPr>
        <p:spPr>
          <a:xfrm>
            <a:off x="404813" y="79533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a:t>t</a:t>
            </a:r>
            <a:r>
              <a:rPr lang="en-US" altLang="en-US" dirty="0" smtClean="0"/>
              <a:t>o </a:t>
            </a:r>
            <a:r>
              <a:rPr lang="en-US" altLang="en-US" dirty="0"/>
              <a:t>Build a </a:t>
            </a:r>
            <a:r>
              <a:rPr lang="en-US" altLang="en-US" dirty="0" smtClean="0"/>
              <a:t>CA-Based </a:t>
            </a:r>
            <a:r>
              <a:rPr lang="en-US" altLang="en-US" dirty="0"/>
              <a:t>Perceptual </a:t>
            </a:r>
            <a:r>
              <a:rPr lang="en-US" altLang="en-US" dirty="0" smtClean="0"/>
              <a:t>Map</a:t>
            </a:r>
            <a:endParaRPr lang="en-US" altLang="en-US" dirty="0"/>
          </a:p>
        </p:txBody>
      </p:sp>
      <p:sp>
        <p:nvSpPr>
          <p:cNvPr id="730116" name="Text Box 4"/>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730118" name="Picture 6" descr="CA_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287963" y="1765300"/>
            <a:ext cx="3592512" cy="2784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Rectangle 3"/>
          <p:cNvSpPr>
            <a:spLocks noChangeArrowheads="1"/>
          </p:cNvSpPr>
          <p:nvPr/>
        </p:nvSpPr>
        <p:spPr bwMode="auto">
          <a:xfrm>
            <a:off x="393700" y="1449388"/>
            <a:ext cx="4289425" cy="4284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2 – Select a File Name</a:t>
            </a:r>
          </a:p>
          <a:p>
            <a:pPr lvl="1"/>
            <a:r>
              <a:rPr lang="en-US" altLang="en-US" b="0" dirty="0"/>
              <a:t>There are two options for creating a map using the wizard:  you may ADD to an existing map or CREATE a new map.</a:t>
            </a:r>
          </a:p>
          <a:p>
            <a:pPr lvl="1"/>
            <a:r>
              <a:rPr lang="en-US" altLang="en-US" b="0" dirty="0"/>
              <a:t>If an SDT file has already been created, it will show up in the left list box.  To add to the file, highlight the file in the box.</a:t>
            </a:r>
          </a:p>
          <a:p>
            <a:pPr lvl="1"/>
            <a:r>
              <a:rPr lang="en-US" altLang="en-US" b="0" dirty="0"/>
              <a:t>To create a new map, click on the file name text box, then type a </a:t>
            </a:r>
            <a:r>
              <a:rPr lang="en-US" altLang="en-US" b="0" dirty="0" smtClean="0"/>
              <a:t>descriptive root file name.  Both the map and the wizard file (PWZ) will use this root file name.  </a:t>
            </a:r>
            <a:endParaRPr lang="en-US" altLang="en-US" b="0" dirty="0"/>
          </a:p>
          <a:p>
            <a:pPr lvl="1"/>
            <a:r>
              <a:rPr lang="en-US" altLang="en-US" b="0" dirty="0"/>
              <a:t>The directory </a:t>
            </a:r>
            <a:r>
              <a:rPr lang="en-US" altLang="en-US" b="0" dirty="0" smtClean="0"/>
              <a:t>location for the where the map and wizard file is </a:t>
            </a:r>
            <a:r>
              <a:rPr lang="en-US" altLang="en-US" b="0" dirty="0"/>
              <a:t>listed above the text box.  To change the </a:t>
            </a:r>
            <a:r>
              <a:rPr lang="en-US" altLang="en-US" b="0" dirty="0" smtClean="0"/>
              <a:t>default location for both the map and wizard files,  click on the drive and directory window and navigate to any desired location on your local computer.</a:t>
            </a:r>
          </a:p>
          <a:p>
            <a:pPr lvl="1"/>
            <a:r>
              <a:rPr lang="en-US" altLang="en-US" b="0" dirty="0" smtClean="0"/>
              <a:t>Make </a:t>
            </a:r>
            <a:r>
              <a:rPr lang="en-US" altLang="en-US" b="0" dirty="0"/>
              <a:t>sure that the description at the bottom of the dialog box is accurate concerning the add/create mode and the file name and directory.</a:t>
            </a:r>
          </a:p>
          <a:p>
            <a:pPr lvl="1"/>
            <a:endParaRPr lang="en-US" altLang="en-US" b="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38" name="Rectangle 2"/>
          <p:cNvSpPr>
            <a:spLocks noGrp="1" noChangeArrowheads="1"/>
          </p:cNvSpPr>
          <p:nvPr>
            <p:ph type="title"/>
          </p:nvPr>
        </p:nvSpPr>
        <p:spPr>
          <a:xfrm>
            <a:off x="404813" y="60483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a:t>t</a:t>
            </a:r>
            <a:r>
              <a:rPr lang="en-US" altLang="en-US" dirty="0" smtClean="0"/>
              <a:t>o </a:t>
            </a:r>
            <a:r>
              <a:rPr lang="en-US" altLang="en-US" dirty="0"/>
              <a:t>Build a </a:t>
            </a:r>
            <a:r>
              <a:rPr lang="en-US" altLang="en-US" dirty="0" smtClean="0"/>
              <a:t>CA-Based </a:t>
            </a:r>
            <a:r>
              <a:rPr lang="en-US" altLang="en-US" dirty="0"/>
              <a:t>Perceptual </a:t>
            </a:r>
            <a:r>
              <a:rPr lang="en-US" altLang="en-US" dirty="0" smtClean="0"/>
              <a:t>Map</a:t>
            </a:r>
            <a:endParaRPr lang="en-US" altLang="en-US" dirty="0"/>
          </a:p>
        </p:txBody>
      </p:sp>
      <p:sp>
        <p:nvSpPr>
          <p:cNvPr id="731140" name="Text Box 4"/>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731144" name="Picture 8" descr="CA_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210175" y="1685925"/>
            <a:ext cx="3768725" cy="29321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 name="Rectangle 3"/>
          <p:cNvSpPr>
            <a:spLocks noChangeArrowheads="1"/>
          </p:cNvSpPr>
          <p:nvPr/>
        </p:nvSpPr>
        <p:spPr bwMode="auto">
          <a:xfrm>
            <a:off x="352425" y="1214438"/>
            <a:ext cx="4766716" cy="5041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3 – Select </a:t>
            </a:r>
            <a:r>
              <a:rPr lang="en-US" altLang="en-US" dirty="0" smtClean="0"/>
              <a:t>the SPSS </a:t>
            </a:r>
            <a:r>
              <a:rPr lang="en-US" altLang="en-US" dirty="0"/>
              <a:t>file</a:t>
            </a:r>
          </a:p>
          <a:p>
            <a:pPr lvl="1"/>
            <a:r>
              <a:rPr lang="en-US" altLang="en-US" sz="1050" b="0" dirty="0"/>
              <a:t>If your data is in an Excel file, convert that data to an SPSS SAV file format. See the appendix for how to do this.</a:t>
            </a:r>
          </a:p>
          <a:p>
            <a:pPr lvl="1"/>
            <a:r>
              <a:rPr lang="en-US" altLang="en-US" sz="1050" b="0" dirty="0"/>
              <a:t>Click in the box labeled ‘SPSS file’ to select the data file used for the PositionSolve</a:t>
            </a:r>
            <a:r>
              <a:rPr lang="en-US" altLang="en-US" sz="1050" baseline="30000" dirty="0"/>
              <a:t>TM</a:t>
            </a:r>
            <a:r>
              <a:rPr lang="en-US" altLang="en-US" sz="1050" b="0" dirty="0"/>
              <a:t> map file.  </a:t>
            </a:r>
          </a:p>
          <a:p>
            <a:pPr lvl="1"/>
            <a:r>
              <a:rPr lang="en-US" altLang="en-US" sz="1050" b="0" dirty="0"/>
              <a:t>The SPSS data file must contain attributes and at least one variable to use as a product.  Your file may also contain categorical variables you may chose to use as segments.</a:t>
            </a:r>
          </a:p>
          <a:p>
            <a:pPr lvl="1"/>
            <a:r>
              <a:rPr lang="en-US" altLang="en-US" sz="1050" b="0" dirty="0" smtClean="0"/>
              <a:t>When </a:t>
            </a:r>
            <a:r>
              <a:rPr lang="en-US" altLang="en-US" sz="1050" b="0" dirty="0"/>
              <a:t>the file is selected, the available variables appear in the left list box.   The symbol to the left of each variable name denotes the variable type.  There are four variable types:</a:t>
            </a:r>
          </a:p>
          <a:p>
            <a:pPr lvl="2"/>
            <a:r>
              <a:rPr lang="en-US" altLang="en-US" sz="1050" b="0" dirty="0"/>
              <a:t>N=Nominal variables. Any variable that can be asked as a yes/no question would fit this category</a:t>
            </a:r>
          </a:p>
          <a:p>
            <a:pPr lvl="2">
              <a:spcBef>
                <a:spcPct val="50000"/>
              </a:spcBef>
            </a:pPr>
            <a:r>
              <a:rPr lang="en-US" altLang="en-US" sz="1050" b="0" dirty="0"/>
              <a:t>O=Ordinal variables.  Questions where the respondent is asked to define a rank order for several items are ordinal.</a:t>
            </a:r>
          </a:p>
          <a:p>
            <a:pPr lvl="2">
              <a:spcBef>
                <a:spcPct val="50000"/>
              </a:spcBef>
            </a:pPr>
            <a:r>
              <a:rPr lang="en-US" altLang="en-US" sz="1050" b="0" dirty="0"/>
              <a:t>I=interval scaled variable, which when asked in an interview, usually requires a text entry answer.  This is a continuous variable.</a:t>
            </a:r>
          </a:p>
          <a:p>
            <a:pPr lvl="2">
              <a:spcBef>
                <a:spcPct val="50000"/>
              </a:spcBef>
            </a:pPr>
            <a:r>
              <a:rPr lang="en-US" altLang="en-US" sz="1050" b="0" dirty="0"/>
              <a:t>R=ratio scaled variable, which is very similar to interval scaled, but it has a unique rather than an arbitrary zero point.  Ratio scaled variables are also continuous.</a:t>
            </a:r>
          </a:p>
          <a:p>
            <a:pPr lvl="1"/>
            <a:r>
              <a:rPr lang="en-US" altLang="en-US" sz="1050" b="0" dirty="0"/>
              <a:t>Highlight the variables you need to build your map in the left list box, then click on the arrow in the middle to transfer them to the box of selected variables</a:t>
            </a:r>
            <a:r>
              <a:rPr lang="en-US" altLang="en-US" sz="1050" b="0" dirty="0" smtClean="0"/>
              <a:t>.</a:t>
            </a:r>
            <a:endParaRPr lang="en-US" altLang="en-US" sz="1050" b="0" dirty="0"/>
          </a:p>
          <a:p>
            <a:pPr lvl="1"/>
            <a:r>
              <a:rPr lang="en-US" altLang="en-US" sz="1050" b="0" dirty="0"/>
              <a:t>To see the variable labels instead of the SPSS variable name, click on the        in the middle of the dialog box, or use the options button (right mouse button) on your pointing device to see other options.</a:t>
            </a:r>
            <a:endParaRPr lang="en-US" altLang="en-US" sz="1050" b="0" dirty="0"/>
          </a:p>
        </p:txBody>
      </p:sp>
      <p:pic>
        <p:nvPicPr>
          <p:cNvPr id="11" name="Picture 8"/>
          <p:cNvPicPr>
            <a:picLocks noChangeAspect="1" noChangeArrowheads="1"/>
          </p:cNvPicPr>
          <p:nvPr/>
        </p:nvPicPr>
        <p:blipFill>
          <a:blip r:embed="rId3">
            <a:extLst>
              <a:ext uri="{28A0092B-C50C-407E-A947-70E740481C1C}">
                <a14:useLocalDpi xmlns:a14="http://schemas.microsoft.com/office/drawing/2010/main" val="0"/>
              </a:ext>
            </a:extLst>
          </a:blip>
          <a:srcRect l="35501" t="35362" r="61102" b="60713"/>
          <a:stretch>
            <a:fillRect/>
          </a:stretch>
        </p:blipFill>
        <p:spPr bwMode="auto">
          <a:xfrm>
            <a:off x="1172043" y="5842131"/>
            <a:ext cx="176213" cy="17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Line 7"/>
          <p:cNvSpPr>
            <a:spLocks noChangeShapeType="1"/>
          </p:cNvSpPr>
          <p:nvPr/>
        </p:nvSpPr>
        <p:spPr bwMode="auto">
          <a:xfrm>
            <a:off x="4773613" y="2913063"/>
            <a:ext cx="474662" cy="355600"/>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379413" y="61753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a:t>t</a:t>
            </a:r>
            <a:r>
              <a:rPr lang="en-US" altLang="en-US" dirty="0" smtClean="0"/>
              <a:t>o </a:t>
            </a:r>
            <a:r>
              <a:rPr lang="en-US" altLang="en-US" dirty="0"/>
              <a:t>Build a </a:t>
            </a:r>
            <a:r>
              <a:rPr lang="en-US" altLang="en-US" dirty="0" smtClean="0"/>
              <a:t>CA-Based </a:t>
            </a:r>
            <a:r>
              <a:rPr lang="en-US" altLang="en-US" dirty="0"/>
              <a:t>Perceptual </a:t>
            </a:r>
            <a:r>
              <a:rPr lang="en-US" altLang="en-US" dirty="0" smtClean="0"/>
              <a:t>Map</a:t>
            </a:r>
            <a:endParaRPr lang="en-US" altLang="en-US" dirty="0"/>
          </a:p>
        </p:txBody>
      </p:sp>
      <p:sp>
        <p:nvSpPr>
          <p:cNvPr id="732163" name="Rectangle 3"/>
          <p:cNvSpPr>
            <a:spLocks noChangeArrowheads="1"/>
          </p:cNvSpPr>
          <p:nvPr/>
        </p:nvSpPr>
        <p:spPr bwMode="auto">
          <a:xfrm>
            <a:off x="407988" y="1303338"/>
            <a:ext cx="4171950" cy="3616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4 – Select a Row Variable</a:t>
            </a:r>
          </a:p>
          <a:p>
            <a:pPr lvl="1"/>
            <a:r>
              <a:rPr lang="en-US" altLang="en-US" b="0" dirty="0" smtClean="0"/>
              <a:t>In this dialog box, PositionSolve</a:t>
            </a:r>
            <a:r>
              <a:rPr lang="en-US" altLang="en-US" sz="1000" baseline="30000" dirty="0" smtClean="0"/>
              <a:t>TM</a:t>
            </a:r>
            <a:r>
              <a:rPr lang="en-US" altLang="en-US" b="0" dirty="0" smtClean="0"/>
              <a:t> </a:t>
            </a:r>
            <a:r>
              <a:rPr lang="en-US" altLang="en-US" b="0" dirty="0"/>
              <a:t>will </a:t>
            </a:r>
            <a:r>
              <a:rPr lang="en-US" altLang="en-US" b="0" dirty="0" smtClean="0"/>
              <a:t>list </a:t>
            </a:r>
            <a:r>
              <a:rPr lang="en-US" altLang="en-US" b="0" dirty="0"/>
              <a:t>the </a:t>
            </a:r>
            <a:r>
              <a:rPr lang="en-US" altLang="en-US" b="0" dirty="0" smtClean="0"/>
              <a:t>possible variables </a:t>
            </a:r>
            <a:r>
              <a:rPr lang="en-US" altLang="en-US" b="0" dirty="0"/>
              <a:t>that could be used as </a:t>
            </a:r>
            <a:r>
              <a:rPr lang="en-US" altLang="en-US" b="0" dirty="0" smtClean="0"/>
              <a:t>the row variable.  In CA only categorical variables (variables with discrete levels) can be used as the row (product) or column (attribute) variables. When you use </a:t>
            </a:r>
            <a:r>
              <a:rPr lang="en-US" altLang="en-US" b="0" dirty="0" smtClean="0"/>
              <a:t>your pointing device to </a:t>
            </a:r>
            <a:r>
              <a:rPr lang="en-US" altLang="en-US" b="0" dirty="0"/>
              <a:t>highlight a variable in the left box, </a:t>
            </a:r>
            <a:r>
              <a:rPr lang="en-US" altLang="en-US" b="0" dirty="0" smtClean="0"/>
              <a:t>the </a:t>
            </a:r>
            <a:r>
              <a:rPr lang="en-US" altLang="en-US" b="0" dirty="0"/>
              <a:t>levels for that variable will be displayed in the level box on the right.  Specific levels can be excluded from the analysis by deselecting </a:t>
            </a:r>
            <a:r>
              <a:rPr lang="en-US" altLang="en-US" b="0" dirty="0" smtClean="0"/>
              <a:t>that level </a:t>
            </a:r>
            <a:r>
              <a:rPr lang="en-US" altLang="en-US" b="0" dirty="0"/>
              <a:t>with </a:t>
            </a:r>
            <a:r>
              <a:rPr lang="en-US" altLang="en-US" b="0" dirty="0" smtClean="0"/>
              <a:t>your pointing device.</a:t>
            </a:r>
            <a:endParaRPr lang="en-US" altLang="en-US" b="0" dirty="0"/>
          </a:p>
          <a:p>
            <a:r>
              <a:rPr lang="en-US" altLang="en-US" dirty="0"/>
              <a:t>Step 5 – Select a Column Variable</a:t>
            </a:r>
          </a:p>
          <a:p>
            <a:pPr lvl="1"/>
            <a:r>
              <a:rPr lang="en-US" altLang="en-US" b="0" dirty="0" smtClean="0"/>
              <a:t>The column variable that you will use as the attributes for your map </a:t>
            </a:r>
            <a:r>
              <a:rPr lang="en-US" altLang="en-US" b="0" dirty="0"/>
              <a:t>are selected the same way that the </a:t>
            </a:r>
            <a:r>
              <a:rPr lang="en-US" altLang="en-US" b="0" dirty="0" smtClean="0"/>
              <a:t>row (product) variable was selected</a:t>
            </a:r>
            <a:r>
              <a:rPr lang="en-US" altLang="en-US" b="0" dirty="0"/>
              <a:t>.  Highlight the </a:t>
            </a:r>
            <a:r>
              <a:rPr lang="en-US" altLang="en-US" b="0" dirty="0" smtClean="0"/>
              <a:t>variable </a:t>
            </a:r>
            <a:r>
              <a:rPr lang="en-US" altLang="en-US" b="0" dirty="0"/>
              <a:t>in the left box, then click on the arrow in the middle to </a:t>
            </a:r>
            <a:r>
              <a:rPr lang="en-US" altLang="en-US" b="0" dirty="0" smtClean="0"/>
              <a:t>select it for analysis. </a:t>
            </a:r>
            <a:endParaRPr lang="en-US" altLang="en-US" b="0" dirty="0"/>
          </a:p>
          <a:p>
            <a:pPr lvl="2"/>
            <a:endParaRPr lang="en-US" altLang="en-US" sz="1000" b="0" dirty="0"/>
          </a:p>
        </p:txBody>
      </p:sp>
      <p:sp>
        <p:nvSpPr>
          <p:cNvPr id="732164" name="Text Box 4"/>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732168" name="Picture 8" descr="CA_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530850" y="1101725"/>
            <a:ext cx="3208338" cy="24955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32170" name="Picture 10" descr="CA_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263" y="3811588"/>
            <a:ext cx="3254375" cy="2519362"/>
          </a:xfrm>
          <a:prstGeom prst="rect">
            <a:avLst/>
          </a:prstGeom>
          <a:noFill/>
          <a:extLst>
            <a:ext uri="{909E8E84-426E-40DD-AFC4-6F175D3DCCD1}">
              <a14:hiddenFill xmlns:a14="http://schemas.microsoft.com/office/drawing/2010/main">
                <a:solidFill>
                  <a:srgbClr val="FFFFFF"/>
                </a:solidFill>
              </a14:hiddenFill>
            </a:ext>
          </a:extLst>
        </p:spPr>
      </p:pic>
      <p:sp>
        <p:nvSpPr>
          <p:cNvPr id="732167" name="Line 7"/>
          <p:cNvSpPr>
            <a:spLocks noChangeShapeType="1"/>
          </p:cNvSpPr>
          <p:nvPr/>
        </p:nvSpPr>
        <p:spPr bwMode="auto">
          <a:xfrm flipV="1">
            <a:off x="4471988" y="2260600"/>
            <a:ext cx="2173287" cy="488950"/>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2172" name="Line 12"/>
          <p:cNvSpPr>
            <a:spLocks noChangeShapeType="1"/>
          </p:cNvSpPr>
          <p:nvPr/>
        </p:nvSpPr>
        <p:spPr bwMode="auto">
          <a:xfrm>
            <a:off x="4459288" y="4425950"/>
            <a:ext cx="2262187" cy="908050"/>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86" name="Rectangle 2"/>
          <p:cNvSpPr>
            <a:spLocks noGrp="1" noChangeArrowheads="1"/>
          </p:cNvSpPr>
          <p:nvPr>
            <p:ph type="title"/>
          </p:nvPr>
        </p:nvSpPr>
        <p:spPr>
          <a:xfrm>
            <a:off x="404813" y="79533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a:t>t</a:t>
            </a:r>
            <a:r>
              <a:rPr lang="en-US" altLang="en-US" dirty="0" smtClean="0"/>
              <a:t>o </a:t>
            </a:r>
            <a:r>
              <a:rPr lang="en-US" altLang="en-US" dirty="0"/>
              <a:t>Build a </a:t>
            </a:r>
            <a:r>
              <a:rPr lang="en-US" altLang="en-US" dirty="0" smtClean="0"/>
              <a:t>CA-Based </a:t>
            </a:r>
            <a:r>
              <a:rPr lang="en-US" altLang="en-US" dirty="0"/>
              <a:t>Perceptual </a:t>
            </a:r>
            <a:r>
              <a:rPr lang="en-US" altLang="en-US" dirty="0" smtClean="0"/>
              <a:t>Map</a:t>
            </a:r>
            <a:endParaRPr lang="en-US" altLang="en-US" dirty="0"/>
          </a:p>
        </p:txBody>
      </p:sp>
      <p:sp>
        <p:nvSpPr>
          <p:cNvPr id="733187" name="Rectangle 3"/>
          <p:cNvSpPr>
            <a:spLocks noChangeArrowheads="1"/>
          </p:cNvSpPr>
          <p:nvPr/>
        </p:nvSpPr>
        <p:spPr bwMode="auto">
          <a:xfrm>
            <a:off x="896938" y="1792288"/>
            <a:ext cx="3352800" cy="3933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6 – Select Segments</a:t>
            </a:r>
          </a:p>
          <a:p>
            <a:pPr lvl="1"/>
            <a:r>
              <a:rPr lang="en-US" altLang="en-US" b="0" dirty="0" smtClean="0"/>
              <a:t>Segments </a:t>
            </a:r>
            <a:r>
              <a:rPr lang="en-US" altLang="en-US" b="0" dirty="0"/>
              <a:t>of the data can be selected for specific analysis </a:t>
            </a:r>
            <a:r>
              <a:rPr lang="en-US" altLang="en-US" b="0" dirty="0" smtClean="0"/>
              <a:t>by selecting segment </a:t>
            </a:r>
            <a:r>
              <a:rPr lang="en-US" altLang="en-US" b="0" dirty="0"/>
              <a:t>variables </a:t>
            </a:r>
            <a:r>
              <a:rPr lang="en-US" altLang="en-US" b="0" dirty="0" smtClean="0"/>
              <a:t>at </a:t>
            </a:r>
            <a:r>
              <a:rPr lang="en-US" altLang="en-US" b="0" dirty="0"/>
              <a:t>this step.  You can exclude a portion of the cases </a:t>
            </a:r>
            <a:r>
              <a:rPr lang="en-US" altLang="en-US" b="0" dirty="0" smtClean="0"/>
              <a:t>in your segment by </a:t>
            </a:r>
            <a:r>
              <a:rPr lang="en-US" altLang="en-US" b="0" dirty="0"/>
              <a:t>deselecting levels in the ‘variable levels’ box.  </a:t>
            </a:r>
          </a:p>
          <a:p>
            <a:pPr lvl="1"/>
            <a:r>
              <a:rPr lang="en-US" altLang="en-US" b="0" dirty="0" smtClean="0"/>
              <a:t>Notice that within the variable </a:t>
            </a:r>
            <a:r>
              <a:rPr lang="en-US" altLang="en-US" b="0" dirty="0"/>
              <a:t>levels box, the total number of selected cases is shown, as well as a poor – excellent rating for that number of cases</a:t>
            </a:r>
            <a:r>
              <a:rPr lang="en-US" altLang="en-US" b="0" dirty="0" smtClean="0"/>
              <a:t>.  This rating is a recommendation based on the number of cases required to create a map with acceptable degrees of freedom (statistical validity).  It is recommended to not build CA maps if the number of cases is rated as “poor”.</a:t>
            </a:r>
            <a:endParaRPr lang="en-US" altLang="en-US" b="0" dirty="0"/>
          </a:p>
          <a:p>
            <a:pPr lvl="1"/>
            <a:r>
              <a:rPr lang="en-US" altLang="en-US" b="0" dirty="0"/>
              <a:t>Segments do not have to be selected to create a map.  To omit this option, </a:t>
            </a:r>
            <a:r>
              <a:rPr lang="en-US" altLang="en-US" b="0" dirty="0" smtClean="0"/>
              <a:t>simply press the next button.</a:t>
            </a:r>
            <a:endParaRPr lang="en-US" altLang="en-US" sz="1000" b="0" dirty="0"/>
          </a:p>
        </p:txBody>
      </p:sp>
      <p:sp>
        <p:nvSpPr>
          <p:cNvPr id="733188" name="Text Box 4"/>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733191" name="Picture 7" descr="CA_Segment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793128" y="1985459"/>
            <a:ext cx="3783012" cy="2962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33190" name="Line 6"/>
          <p:cNvSpPr>
            <a:spLocks noChangeShapeType="1"/>
          </p:cNvSpPr>
          <p:nvPr/>
        </p:nvSpPr>
        <p:spPr bwMode="auto">
          <a:xfrm>
            <a:off x="4241799" y="3632200"/>
            <a:ext cx="2117725" cy="838200"/>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3" name="Rectangle 3"/>
          <p:cNvSpPr>
            <a:spLocks noGrp="1" noChangeArrowheads="1"/>
          </p:cNvSpPr>
          <p:nvPr>
            <p:ph type="title"/>
          </p:nvPr>
        </p:nvSpPr>
        <p:spPr>
          <a:xfrm>
            <a:off x="404813" y="79533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a:t>t</a:t>
            </a:r>
            <a:r>
              <a:rPr lang="en-US" altLang="en-US" dirty="0" smtClean="0"/>
              <a:t>o </a:t>
            </a:r>
            <a:r>
              <a:rPr lang="en-US" altLang="en-US" dirty="0"/>
              <a:t>Build a </a:t>
            </a:r>
            <a:r>
              <a:rPr lang="en-US" altLang="en-US" dirty="0" smtClean="0"/>
              <a:t>CA-Based </a:t>
            </a:r>
            <a:r>
              <a:rPr lang="en-US" altLang="en-US" dirty="0"/>
              <a:t>Perceptual </a:t>
            </a:r>
            <a:r>
              <a:rPr lang="en-US" altLang="en-US" dirty="0" smtClean="0"/>
              <a:t>Map</a:t>
            </a:r>
            <a:endParaRPr lang="en-US" altLang="en-US" dirty="0"/>
          </a:p>
        </p:txBody>
      </p:sp>
      <p:sp>
        <p:nvSpPr>
          <p:cNvPr id="737284" name="Rectangle 4"/>
          <p:cNvSpPr>
            <a:spLocks noChangeArrowheads="1"/>
          </p:cNvSpPr>
          <p:nvPr/>
        </p:nvSpPr>
        <p:spPr bwMode="auto">
          <a:xfrm>
            <a:off x="279400" y="1382713"/>
            <a:ext cx="3539067" cy="2031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7 –CA Settings</a:t>
            </a:r>
          </a:p>
          <a:p>
            <a:pPr lvl="1"/>
            <a:r>
              <a:rPr lang="en-US" altLang="en-US" b="0" dirty="0" smtClean="0"/>
              <a:t>Select the number of dimensions desired.  The minimum number of dimensions should normally be set to three. The maximum number of dimensions is one less than the number of rows or columns whichever is fewer.</a:t>
            </a:r>
            <a:endParaRPr lang="en-US" altLang="en-US" b="0" dirty="0"/>
          </a:p>
          <a:p>
            <a:pPr lvl="1"/>
            <a:r>
              <a:rPr lang="en-US" altLang="en-US" b="0" dirty="0"/>
              <a:t>Adjust the included levels for both the row and column variable.  These levels may be adjacent or non-adjacent.</a:t>
            </a:r>
          </a:p>
        </p:txBody>
      </p:sp>
      <p:sp>
        <p:nvSpPr>
          <p:cNvPr id="737285" name="Text Box 5"/>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737288" name="Picture 8" descr="CA_Setting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052888" y="1711325"/>
            <a:ext cx="4640262" cy="3670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8307" name="Rectangle 3"/>
          <p:cNvSpPr>
            <a:spLocks noGrp="1" noChangeArrowheads="1"/>
          </p:cNvSpPr>
          <p:nvPr>
            <p:ph type="title"/>
          </p:nvPr>
        </p:nvSpPr>
        <p:spPr>
          <a:xfrm>
            <a:off x="404813" y="795338"/>
            <a:ext cx="8358187" cy="622300"/>
          </a:xfrm>
          <a:noFill/>
          <a:ln/>
        </p:spPr>
        <p:txBody>
          <a:bodyPr/>
          <a:lstStyle/>
          <a:p>
            <a:pPr marL="1257300" indent="-1257300"/>
            <a:r>
              <a:rPr lang="en-US" altLang="en-US" dirty="0"/>
              <a:t>Using the PositionSolve</a:t>
            </a:r>
            <a:r>
              <a:rPr lang="en-US" altLang="en-US" dirty="0">
                <a:cs typeface="Arial" panose="020B0604020202020204" pitchFamily="34" charset="0"/>
              </a:rPr>
              <a:t>™ Model Wizard </a:t>
            </a:r>
            <a:r>
              <a:rPr lang="en-US" altLang="en-US" dirty="0"/>
              <a:t>t</a:t>
            </a:r>
            <a:r>
              <a:rPr lang="en-US" altLang="en-US" dirty="0" smtClean="0"/>
              <a:t>o </a:t>
            </a:r>
            <a:r>
              <a:rPr lang="en-US" altLang="en-US" dirty="0"/>
              <a:t>Build a </a:t>
            </a:r>
            <a:r>
              <a:rPr lang="en-US" altLang="en-US" dirty="0" smtClean="0"/>
              <a:t>CA-Based </a:t>
            </a:r>
            <a:r>
              <a:rPr lang="en-US" altLang="en-US" dirty="0"/>
              <a:t>Perceptual </a:t>
            </a:r>
            <a:r>
              <a:rPr lang="en-US" altLang="en-US" dirty="0" smtClean="0"/>
              <a:t>Map</a:t>
            </a:r>
            <a:endParaRPr lang="en-US" altLang="en-US" dirty="0"/>
          </a:p>
        </p:txBody>
      </p:sp>
      <p:sp>
        <p:nvSpPr>
          <p:cNvPr id="738309" name="Text Box 5"/>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738312" name="Picture 8" descr="CA_Summar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389438" y="1812925"/>
            <a:ext cx="4498975" cy="35131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38310" name="Line 6"/>
          <p:cNvSpPr>
            <a:spLocks noChangeShapeType="1"/>
          </p:cNvSpPr>
          <p:nvPr/>
        </p:nvSpPr>
        <p:spPr bwMode="auto">
          <a:xfrm flipV="1">
            <a:off x="3816350" y="2620963"/>
            <a:ext cx="742950" cy="149225"/>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8311" name="Line 7"/>
          <p:cNvSpPr>
            <a:spLocks noChangeShapeType="1"/>
          </p:cNvSpPr>
          <p:nvPr/>
        </p:nvSpPr>
        <p:spPr bwMode="auto">
          <a:xfrm flipV="1">
            <a:off x="3898900" y="2587625"/>
            <a:ext cx="3752850" cy="963613"/>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Rectangle 4"/>
          <p:cNvSpPr>
            <a:spLocks noChangeArrowheads="1"/>
          </p:cNvSpPr>
          <p:nvPr/>
        </p:nvSpPr>
        <p:spPr bwMode="auto">
          <a:xfrm>
            <a:off x="496888" y="1652058"/>
            <a:ext cx="3846512" cy="3988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Step </a:t>
            </a:r>
            <a:r>
              <a:rPr lang="en-US" altLang="en-US" dirty="0" smtClean="0"/>
              <a:t>8 –Summary</a:t>
            </a:r>
            <a:endParaRPr lang="en-US" altLang="en-US" dirty="0"/>
          </a:p>
          <a:p>
            <a:pPr lvl="1"/>
            <a:r>
              <a:rPr lang="en-US" altLang="en-US" b="0" dirty="0"/>
              <a:t>This screen displays a summary of all the options that were selected for the current analysis run.  Check </a:t>
            </a:r>
            <a:r>
              <a:rPr lang="en-US" altLang="en-US" b="0" dirty="0" smtClean="0"/>
              <a:t>the </a:t>
            </a:r>
            <a:r>
              <a:rPr lang="en-US" altLang="en-US" b="0" dirty="0"/>
              <a:t>values </a:t>
            </a:r>
            <a:r>
              <a:rPr lang="en-US" altLang="en-US" b="0" dirty="0" smtClean="0"/>
              <a:t>here closely to ensure the </a:t>
            </a:r>
            <a:r>
              <a:rPr lang="en-US" altLang="en-US" b="0" dirty="0"/>
              <a:t>options are </a:t>
            </a:r>
            <a:r>
              <a:rPr lang="en-US" altLang="en-US" b="0" dirty="0" smtClean="0"/>
              <a:t>set correctly</a:t>
            </a:r>
            <a:r>
              <a:rPr lang="en-US" altLang="en-US" b="0" dirty="0"/>
              <a:t>. If an option is missing or incomplete, there will be an error message by the option name to let you know that it needs to be modified. You </a:t>
            </a:r>
            <a:r>
              <a:rPr lang="en-US" altLang="en-US" b="0" dirty="0" smtClean="0"/>
              <a:t>may either press the back key to make any changes, or you may click on the appropriate wizard step in the right panel to jump directly to that  wizard page. </a:t>
            </a:r>
            <a:endParaRPr lang="en-US" altLang="en-US" b="0" dirty="0"/>
          </a:p>
          <a:p>
            <a:pPr lvl="1"/>
            <a:r>
              <a:rPr lang="en-US" altLang="en-US" b="0" dirty="0"/>
              <a:t>A run title for the current map analysis must be </a:t>
            </a:r>
            <a:r>
              <a:rPr lang="en-US" altLang="en-US" b="0" dirty="0" smtClean="0"/>
              <a:t>entered </a:t>
            </a:r>
            <a:r>
              <a:rPr lang="en-US" altLang="en-US" b="0" dirty="0"/>
              <a:t>on this screen.  Click on the text to </a:t>
            </a:r>
            <a:r>
              <a:rPr lang="en-US" altLang="en-US" b="0" dirty="0" smtClean="0"/>
              <a:t>enter a title</a:t>
            </a:r>
            <a:r>
              <a:rPr lang="en-US" altLang="en-US" b="0" dirty="0"/>
              <a:t>.</a:t>
            </a:r>
          </a:p>
          <a:p>
            <a:pPr lvl="1"/>
            <a:r>
              <a:rPr lang="en-US" altLang="en-US" b="0" dirty="0" smtClean="0"/>
              <a:t>The </a:t>
            </a:r>
            <a:r>
              <a:rPr lang="en-US" altLang="en-US" b="0" dirty="0"/>
              <a:t>total number of required runs is listed at the bottom of the screen.</a:t>
            </a:r>
          </a:p>
          <a:p>
            <a:pPr lvl="1"/>
            <a:r>
              <a:rPr lang="en-US" altLang="en-US" b="0" dirty="0"/>
              <a:t>When all of the options are complete and correct, select the ‘finish’ button at the bottom to begin the analysis.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330" name="Rectangle 2"/>
          <p:cNvSpPr>
            <a:spLocks noGrp="1" noChangeArrowheads="1"/>
          </p:cNvSpPr>
          <p:nvPr>
            <p:ph type="title"/>
          </p:nvPr>
        </p:nvSpPr>
        <p:spPr>
          <a:noFill/>
          <a:ln/>
        </p:spPr>
        <p:txBody>
          <a:bodyPr/>
          <a:lstStyle/>
          <a:p>
            <a:pPr marL="1257300" indent="-1257300"/>
            <a:r>
              <a:rPr lang="en-US" altLang="en-US"/>
              <a:t>Using the PositionSolve</a:t>
            </a:r>
            <a:r>
              <a:rPr lang="en-US" altLang="en-US">
                <a:cs typeface="Arial" panose="020B0604020202020204" pitchFamily="34" charset="0"/>
              </a:rPr>
              <a:t>™ Model Wizard </a:t>
            </a:r>
          </a:p>
        </p:txBody>
      </p:sp>
      <p:sp>
        <p:nvSpPr>
          <p:cNvPr id="739331" name="Rectangle 3"/>
          <p:cNvSpPr>
            <a:spLocks noChangeArrowheads="1"/>
          </p:cNvSpPr>
          <p:nvPr/>
        </p:nvSpPr>
        <p:spPr bwMode="auto">
          <a:xfrm>
            <a:off x="432330" y="1257300"/>
            <a:ext cx="3157537" cy="4930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Run Analysis</a:t>
            </a:r>
          </a:p>
          <a:p>
            <a:pPr lvl="1"/>
            <a:r>
              <a:rPr lang="en-US" altLang="en-US" b="0" dirty="0"/>
              <a:t>PositionSolve</a:t>
            </a:r>
            <a:r>
              <a:rPr lang="en-US" altLang="en-US" sz="1000" baseline="30000" dirty="0"/>
              <a:t>TM </a:t>
            </a:r>
            <a:r>
              <a:rPr lang="en-US" altLang="en-US" b="0" dirty="0"/>
              <a:t> </a:t>
            </a:r>
            <a:r>
              <a:rPr lang="en-US" altLang="en-US" b="0" dirty="0" smtClean="0"/>
              <a:t>uses two mathematical “engines” (sets of algorithms) to perform data reduction, SPSS-based algorithms and </a:t>
            </a:r>
            <a:r>
              <a:rPr lang="en-US" altLang="en-US" b="0" dirty="0" err="1" smtClean="0"/>
              <a:t>PositionSolve</a:t>
            </a:r>
            <a:r>
              <a:rPr lang="en-US" altLang="en-US" sz="1000" baseline="30000" dirty="0" err="1" smtClean="0"/>
              <a:t>TM</a:t>
            </a:r>
            <a:r>
              <a:rPr lang="en-US" altLang="en-US" b="0" dirty="0" err="1" smtClean="0"/>
              <a:t>‘s</a:t>
            </a:r>
            <a:r>
              <a:rPr lang="en-US" altLang="en-US" b="0" dirty="0" smtClean="0"/>
              <a:t> own algorithms. (SPSS-based algorithms are only available if the user has purchased IBM-SPSS).  This redundancy not only allows the application to provide quality assurance, </a:t>
            </a:r>
            <a:r>
              <a:rPr lang="en-US" altLang="en-US" i="1" dirty="0" smtClean="0"/>
              <a:t>but it is also provides a very useful “trade-off</a:t>
            </a:r>
            <a:r>
              <a:rPr lang="en-US" altLang="en-US" b="0" dirty="0" smtClean="0"/>
              <a:t>.”  Specifically, while </a:t>
            </a:r>
            <a:r>
              <a:rPr lang="en-US" altLang="en-US" b="0" dirty="0" err="1" smtClean="0"/>
              <a:t>PositionSolve</a:t>
            </a:r>
            <a:r>
              <a:rPr lang="en-US" altLang="en-US" baseline="30000" dirty="0" err="1" smtClean="0"/>
              <a:t>TM</a:t>
            </a:r>
            <a:r>
              <a:rPr lang="en-US" altLang="en-US" b="0" dirty="0" err="1" smtClean="0"/>
              <a:t>‘s</a:t>
            </a:r>
            <a:r>
              <a:rPr lang="en-US" altLang="en-US" b="0" dirty="0" smtClean="0"/>
              <a:t> algorithms are much faster (up to 100x) they are NOT designed to handle as many “off-nominal” data conditions, cases in which (for instance) the data is poorly conditioned for analysis, (such as when an input matrix is nearly collinear for example).  In these cases SPSS will often complete the analysis and PositionSolve will not.  In these kinds of cases, however, the user should be wary of its results.</a:t>
            </a:r>
          </a:p>
        </p:txBody>
      </p:sp>
      <p:sp>
        <p:nvSpPr>
          <p:cNvPr id="739332" name="Text Box 4"/>
          <p:cNvSpPr txBox="1">
            <a:spLocks noChangeArrowheads="1"/>
          </p:cNvSpPr>
          <p:nvPr/>
        </p:nvSpPr>
        <p:spPr bwMode="auto">
          <a:xfrm>
            <a:off x="303213" y="190500"/>
            <a:ext cx="22542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Building a Perceptual Map</a:t>
            </a:r>
          </a:p>
        </p:txBody>
      </p:sp>
      <p:pic>
        <p:nvPicPr>
          <p:cNvPr id="73933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7665" y="1431397"/>
            <a:ext cx="5139268" cy="233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3"/>
          <p:cNvSpPr>
            <a:spLocks noChangeArrowheads="1"/>
          </p:cNvSpPr>
          <p:nvPr/>
        </p:nvSpPr>
        <p:spPr bwMode="auto">
          <a:xfrm>
            <a:off x="3835400" y="3966634"/>
            <a:ext cx="5122333" cy="214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b="0" dirty="0" smtClean="0"/>
              <a:t>Notice that:</a:t>
            </a:r>
          </a:p>
          <a:p>
            <a:pPr lvl="1"/>
            <a:r>
              <a:rPr lang="en-US" altLang="en-US" b="0" dirty="0" smtClean="0"/>
              <a:t>The </a:t>
            </a:r>
            <a:r>
              <a:rPr lang="en-US" altLang="en-US" b="0" dirty="0"/>
              <a:t>Run Information Center dialog displays the current and best run detail, and tracks the time required for all runs.</a:t>
            </a:r>
          </a:p>
          <a:p>
            <a:pPr lvl="1"/>
            <a:r>
              <a:rPr lang="en-US" altLang="en-US" b="0" dirty="0"/>
              <a:t>The performance tracking section shows the progress made and available memory on the computer being used for analysis.</a:t>
            </a:r>
          </a:p>
          <a:p>
            <a:pPr lvl="1"/>
            <a:r>
              <a:rPr lang="en-US" altLang="en-US" b="0" dirty="0" smtClean="0"/>
              <a:t>For MDA runs, the chart represents the percentage </a:t>
            </a:r>
            <a:r>
              <a:rPr lang="en-US" altLang="en-US" b="0" dirty="0"/>
              <a:t>of </a:t>
            </a:r>
            <a:r>
              <a:rPr lang="en-US" altLang="en-US" b="0" dirty="0" smtClean="0"/>
              <a:t>information accounted for by the MDA model in the number of dimensions defined by the user.  </a:t>
            </a:r>
          </a:p>
          <a:p>
            <a:pPr lvl="1"/>
            <a:r>
              <a:rPr lang="en-US" altLang="en-US" b="0" dirty="0" smtClean="0"/>
              <a:t>For CA runs, the chart represents </a:t>
            </a:r>
            <a:r>
              <a:rPr lang="en-US" altLang="en-US" b="0" dirty="0" err="1" smtClean="0"/>
              <a:t>represents</a:t>
            </a:r>
            <a:r>
              <a:rPr lang="en-US" altLang="en-US" b="0" dirty="0" smtClean="0"/>
              <a:t> the percent of inertia explained in three dimensions.</a:t>
            </a:r>
            <a:endParaRPr lang="en-US" altLang="en-US" b="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02" name="Rectangle 1026"/>
          <p:cNvSpPr>
            <a:spLocks noChangeArrowheads="1"/>
          </p:cNvSpPr>
          <p:nvPr/>
        </p:nvSpPr>
        <p:spPr bwMode="auto">
          <a:xfrm>
            <a:off x="296860" y="1066800"/>
            <a:ext cx="4469871" cy="5281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Feature Description</a:t>
            </a:r>
          </a:p>
          <a:p>
            <a:pPr lvl="1"/>
            <a:r>
              <a:rPr lang="en-US" altLang="en-US" b="0" dirty="0" smtClean="0"/>
              <a:t>Assuming that there is enough data, by default, PositionSolve</a:t>
            </a:r>
            <a:r>
              <a:rPr lang="en-US" altLang="en-US" b="0" baseline="30000" dirty="0" smtClean="0"/>
              <a:t>TM</a:t>
            </a:r>
            <a:r>
              <a:rPr lang="en-US" altLang="en-US" b="0" dirty="0" smtClean="0"/>
              <a:t> plots the first three dimensions of the mapping space (which is technically called an N-space).  As you may be aware, for all eigen-system based approaches to producing reduced space maps (which include MDA, CA, and PCA) the first dimension accounts for the most information, the second dimension the second most, and so on. The first second and third dimensions, by convention, are plotted on the X,Y, and Z dimensions respectively.</a:t>
            </a:r>
          </a:p>
          <a:p>
            <a:pPr lvl="1"/>
            <a:r>
              <a:rPr lang="en-US" altLang="en-US" b="0" dirty="0" smtClean="0"/>
              <a:t>As </a:t>
            </a:r>
            <a:r>
              <a:rPr lang="en-US" altLang="en-US" b="0" dirty="0"/>
              <a:t>a result, </a:t>
            </a:r>
            <a:r>
              <a:rPr lang="en-US" altLang="en-US" b="0" dirty="0" smtClean="0"/>
              <a:t>when maps are adjusted by dimensional variance, if </a:t>
            </a:r>
            <a:r>
              <a:rPr lang="en-US" altLang="en-US" b="0" dirty="0"/>
              <a:t>you </a:t>
            </a:r>
            <a:r>
              <a:rPr lang="en-US" altLang="en-US" b="0" dirty="0" smtClean="0"/>
              <a:t>rotate* the map </a:t>
            </a:r>
            <a:r>
              <a:rPr lang="en-US" altLang="en-US" b="0" dirty="0"/>
              <a:t>so that you are looking down the </a:t>
            </a:r>
            <a:r>
              <a:rPr lang="en-US" altLang="en-US" b="0" dirty="0" smtClean="0"/>
              <a:t>third (Z) axis, </a:t>
            </a:r>
            <a:r>
              <a:rPr lang="en-US" altLang="en-US" b="0" dirty="0"/>
              <a:t>there will be </a:t>
            </a:r>
            <a:r>
              <a:rPr lang="en-US" altLang="en-US" b="0" dirty="0" smtClean="0"/>
              <a:t>a relatively small amount of deviation of products and attributes from that axis.  In contrast, there will be a larger deviation on the Y axis, and a larger deviation still on the X axis.  </a:t>
            </a:r>
            <a:endParaRPr lang="en-US" altLang="en-US" b="0" dirty="0"/>
          </a:p>
          <a:p>
            <a:pPr lvl="1">
              <a:buClr>
                <a:schemeClr val="tx1"/>
              </a:buClr>
            </a:pPr>
            <a:r>
              <a:rPr lang="en-US" altLang="en-US" b="0" dirty="0"/>
              <a:t>T</a:t>
            </a:r>
            <a:r>
              <a:rPr lang="en-US" altLang="en-US" b="0" dirty="0" smtClean="0"/>
              <a:t>he products </a:t>
            </a:r>
            <a:r>
              <a:rPr lang="en-US" altLang="en-US" b="0" dirty="0"/>
              <a:t>are </a:t>
            </a:r>
            <a:r>
              <a:rPr lang="en-US" altLang="en-US" b="0" dirty="0" smtClean="0"/>
              <a:t>represented (again by default) as spheres.</a:t>
            </a:r>
            <a:endParaRPr lang="en-US" altLang="en-US" b="0" dirty="0"/>
          </a:p>
          <a:p>
            <a:pPr lvl="1">
              <a:buClr>
                <a:schemeClr val="tx1"/>
              </a:buClr>
            </a:pPr>
            <a:r>
              <a:rPr lang="en-US" altLang="en-US" b="0" dirty="0" smtClean="0"/>
              <a:t>The attributes </a:t>
            </a:r>
            <a:r>
              <a:rPr lang="en-US" altLang="en-US" b="0" dirty="0"/>
              <a:t>are </a:t>
            </a:r>
            <a:r>
              <a:rPr lang="en-US" altLang="en-US" b="0" dirty="0" smtClean="0"/>
              <a:t>represented (again by default) as </a:t>
            </a:r>
            <a:r>
              <a:rPr lang="en-US" altLang="en-US" b="0" dirty="0"/>
              <a:t>lines connected from the origin to the </a:t>
            </a:r>
            <a:r>
              <a:rPr lang="en-US" altLang="en-US" b="0" dirty="0" smtClean="0"/>
              <a:t>position of that attribute’s actual </a:t>
            </a:r>
            <a:r>
              <a:rPr lang="en-US" altLang="en-US" b="0" dirty="0"/>
              <a:t>location. Attributes that point in the same direction are positively </a:t>
            </a:r>
            <a:r>
              <a:rPr lang="en-US" altLang="en-US" b="0" dirty="0" smtClean="0"/>
              <a:t>correlated/associated. Attributes  </a:t>
            </a:r>
            <a:r>
              <a:rPr lang="en-US" altLang="en-US" b="0" dirty="0"/>
              <a:t>that point in opposite directions are uncorrelated.  The length of the attribute relates to the contribution it make in creating the map. </a:t>
            </a:r>
          </a:p>
        </p:txBody>
      </p:sp>
      <p:sp>
        <p:nvSpPr>
          <p:cNvPr id="691203" name="Rectangle 1027"/>
          <p:cNvSpPr>
            <a:spLocks noGrp="1" noChangeArrowheads="1"/>
          </p:cNvSpPr>
          <p:nvPr>
            <p:ph type="title"/>
          </p:nvPr>
        </p:nvSpPr>
        <p:spPr>
          <a:xfrm>
            <a:off x="227013" y="684213"/>
            <a:ext cx="8358187" cy="347662"/>
          </a:xfrm>
          <a:noFill/>
          <a:ln/>
        </p:spPr>
        <p:txBody>
          <a:bodyPr/>
          <a:lstStyle/>
          <a:p>
            <a:pPr marL="1257300" indent="-1257300"/>
            <a:r>
              <a:rPr lang="en-US" altLang="en-US" dirty="0"/>
              <a:t>Introduction: Basic Interpretation of a Perceptual Map</a:t>
            </a:r>
          </a:p>
        </p:txBody>
      </p:sp>
      <p:pic>
        <p:nvPicPr>
          <p:cNvPr id="691204" name="Picture 1028"/>
          <p:cNvPicPr>
            <a:picLocks noChangeAspect="1" noChangeArrowheads="1"/>
          </p:cNvPicPr>
          <p:nvPr/>
        </p:nvPicPr>
        <p:blipFill>
          <a:blip r:embed="rId2">
            <a:extLst>
              <a:ext uri="{28A0092B-C50C-407E-A947-70E740481C1C}">
                <a14:useLocalDpi xmlns:a14="http://schemas.microsoft.com/office/drawing/2010/main" val="0"/>
              </a:ext>
            </a:extLst>
          </a:blip>
          <a:srcRect l="5263" t="18182" r="17679" b="22028"/>
          <a:stretch>
            <a:fillRect/>
          </a:stretch>
        </p:blipFill>
        <p:spPr bwMode="auto">
          <a:xfrm>
            <a:off x="4842933" y="1184953"/>
            <a:ext cx="4015847" cy="25245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1207" name="Text Box 1031"/>
          <p:cNvSpPr txBox="1">
            <a:spLocks noChangeArrowheads="1"/>
          </p:cNvSpPr>
          <p:nvPr/>
        </p:nvSpPr>
        <p:spPr bwMode="auto">
          <a:xfrm>
            <a:off x="219075" y="190500"/>
            <a:ext cx="2405063"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400" b="0" i="1">
                <a:latin typeface="Arial" panose="020B0604020202020204" pitchFamily="34" charset="0"/>
              </a:rPr>
              <a:t>Overview of PositionSolve</a:t>
            </a:r>
            <a:r>
              <a:rPr lang="en-US" altLang="en-US" sz="1200" b="0" baseline="30000">
                <a:latin typeface="Book Antiqua" panose="02040602050305030304" pitchFamily="18" charset="0"/>
              </a:rPr>
              <a:t>TM</a:t>
            </a:r>
          </a:p>
        </p:txBody>
      </p:sp>
      <p:sp>
        <p:nvSpPr>
          <p:cNvPr id="8" name="Text Box 1035"/>
          <p:cNvSpPr txBox="1">
            <a:spLocks noChangeArrowheads="1"/>
          </p:cNvSpPr>
          <p:nvPr/>
        </p:nvSpPr>
        <p:spPr bwMode="auto">
          <a:xfrm>
            <a:off x="3060700" y="6291263"/>
            <a:ext cx="3444875"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900" b="0" dirty="0"/>
              <a:t>*See the Graphs and Charts section of the appendix for a full explanation of Graph rotation capabilities.</a:t>
            </a:r>
          </a:p>
        </p:txBody>
      </p:sp>
      <p:sp>
        <p:nvSpPr>
          <p:cNvPr id="9" name="Rectangle 1034"/>
          <p:cNvSpPr>
            <a:spLocks noChangeArrowheads="1"/>
          </p:cNvSpPr>
          <p:nvPr/>
        </p:nvSpPr>
        <p:spPr bwMode="auto">
          <a:xfrm>
            <a:off x="4788430" y="3763408"/>
            <a:ext cx="4237037" cy="239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Positioning</a:t>
            </a:r>
          </a:p>
          <a:p>
            <a:pPr lvl="1">
              <a:buClr>
                <a:schemeClr val="tx1"/>
              </a:buClr>
            </a:pPr>
            <a:r>
              <a:rPr lang="en-US" altLang="en-US" sz="1000" b="0" dirty="0"/>
              <a:t>The products are </a:t>
            </a:r>
            <a:r>
              <a:rPr lang="en-US" altLang="en-US" sz="1000" b="0" dirty="0" smtClean="0"/>
              <a:t>mathematically located on the map based on their relative scores on the attributes in the study. If a product ends up close to the center of the space, it is because it is generally undifferentiated on the attributes.  In fact a product that score the market average on all attributes will sit at the origin (the exact center) of the space. </a:t>
            </a:r>
          </a:p>
          <a:p>
            <a:pPr lvl="1">
              <a:buClr>
                <a:schemeClr val="tx1"/>
              </a:buClr>
            </a:pPr>
            <a:r>
              <a:rPr lang="en-US" altLang="en-US" sz="1000" b="0" dirty="0" smtClean="0"/>
              <a:t>Products </a:t>
            </a:r>
            <a:r>
              <a:rPr lang="en-US" altLang="en-US" sz="1000" b="0" dirty="0"/>
              <a:t>that are perceived to be similar in performance </a:t>
            </a:r>
            <a:r>
              <a:rPr lang="en-US" altLang="en-US" sz="1000" b="0" dirty="0" smtClean="0"/>
              <a:t>are close to one another.  Dissimilar products are lie far away from one another.  </a:t>
            </a:r>
            <a:r>
              <a:rPr lang="en-US" altLang="en-US" sz="1000" b="0" dirty="0"/>
              <a:t>All else being equal, a product close to the end of an attribute </a:t>
            </a:r>
            <a:r>
              <a:rPr lang="en-US" altLang="en-US" sz="1000" b="0" dirty="0" smtClean="0"/>
              <a:t>is </a:t>
            </a:r>
            <a:r>
              <a:rPr lang="en-US" altLang="en-US" sz="1000" b="0" dirty="0"/>
              <a:t>well-differentiated on that </a:t>
            </a:r>
            <a:r>
              <a:rPr lang="en-US" altLang="en-US" sz="1000" b="0" dirty="0" smtClean="0"/>
              <a:t>attribute.</a:t>
            </a:r>
          </a:p>
          <a:p>
            <a:pPr lvl="1">
              <a:buClr>
                <a:schemeClr val="tx1"/>
              </a:buClr>
            </a:pPr>
            <a:r>
              <a:rPr lang="en-US" altLang="en-US" sz="1000" b="0" dirty="0" smtClean="0"/>
              <a:t>For </a:t>
            </a:r>
            <a:r>
              <a:rPr lang="en-US" altLang="en-US" sz="1000" b="0" dirty="0"/>
              <a:t>example, in this example the </a:t>
            </a:r>
            <a:r>
              <a:rPr lang="en-US" altLang="en-US" sz="1000" b="0" dirty="0" err="1"/>
              <a:t>Foodware</a:t>
            </a:r>
            <a:r>
              <a:rPr lang="en-US" altLang="en-US" sz="1000" b="0" dirty="0"/>
              <a:t> 2000 </a:t>
            </a:r>
            <a:r>
              <a:rPr lang="en-US" altLang="en-US" sz="1000" b="0" dirty="0" smtClean="0"/>
              <a:t>microwave </a:t>
            </a:r>
            <a:r>
              <a:rPr lang="en-US" altLang="en-US" sz="1000" b="0" dirty="0"/>
              <a:t>is closest to the Low Price and Easy to Use attributes, so consumer perceive these to </a:t>
            </a:r>
            <a:r>
              <a:rPr lang="en-US" altLang="en-US" sz="1000" b="0" dirty="0" smtClean="0"/>
              <a:t>characterize that product</a:t>
            </a:r>
            <a:r>
              <a:rPr lang="en-US" altLang="en-US" sz="1000" b="0" dirty="0"/>
              <a: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2" name="Rectangle 1026"/>
          <p:cNvSpPr>
            <a:spLocks noChangeArrowheads="1"/>
          </p:cNvSpPr>
          <p:nvPr/>
        </p:nvSpPr>
        <p:spPr bwMode="auto">
          <a:xfrm>
            <a:off x="2127250" y="2754313"/>
            <a:ext cx="5669244" cy="20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800" dirty="0">
                <a:latin typeface="Arial" panose="020B0604020202020204" pitchFamily="34" charset="0"/>
              </a:rPr>
              <a:t>IV. Inspecting Product and Attribute Relationships</a:t>
            </a:r>
            <a:endParaRPr lang="en-US" altLang="en-US" sz="1400" b="0" dirty="0">
              <a:latin typeface="Arial" panose="020B0604020202020204" pitchFamily="34" charset="0"/>
            </a:endParaRPr>
          </a:p>
          <a:p>
            <a:r>
              <a:rPr lang="en-US" altLang="en-US" sz="1600" b="0" dirty="0">
                <a:latin typeface="Arial" panose="020B0604020202020204" pitchFamily="34" charset="0"/>
              </a:rPr>
              <a:t>	</a:t>
            </a:r>
            <a:endParaRPr lang="en-US" altLang="en-US" sz="1600" b="0" dirty="0" smtClean="0">
              <a:latin typeface="Arial" panose="020B0604020202020204" pitchFamily="34" charset="0"/>
            </a:endParaRPr>
          </a:p>
          <a:p>
            <a:r>
              <a:rPr lang="en-US" altLang="en-US" sz="1600" b="0" dirty="0">
                <a:latin typeface="Arial" panose="020B0604020202020204" pitchFamily="34" charset="0"/>
              </a:rPr>
              <a:t>	</a:t>
            </a:r>
            <a:r>
              <a:rPr lang="en-US" altLang="en-US" sz="1600" b="0" dirty="0" smtClean="0">
                <a:latin typeface="Arial" panose="020B0604020202020204" pitchFamily="34" charset="0"/>
              </a:rPr>
              <a:t>Closest </a:t>
            </a:r>
            <a:r>
              <a:rPr lang="en-US" altLang="en-US" sz="1600" b="0" dirty="0">
                <a:latin typeface="Arial" panose="020B0604020202020204" pitchFamily="34" charset="0"/>
              </a:rPr>
              <a:t>Competitor Analysis</a:t>
            </a:r>
          </a:p>
          <a:p>
            <a:r>
              <a:rPr lang="en-US" altLang="en-US" sz="1600" b="0" dirty="0">
                <a:latin typeface="Arial" panose="020B0604020202020204" pitchFamily="34" charset="0"/>
              </a:rPr>
              <a:t>	Significant Distance Between Products</a:t>
            </a:r>
          </a:p>
          <a:p>
            <a:r>
              <a:rPr lang="en-US" altLang="en-US" sz="1600" b="0" dirty="0">
                <a:latin typeface="Arial" panose="020B0604020202020204" pitchFamily="34" charset="0"/>
              </a:rPr>
              <a:t>	Respondent Mapping or Category Contouring</a:t>
            </a:r>
          </a:p>
          <a:p>
            <a:r>
              <a:rPr lang="en-US" altLang="en-US" sz="1600" b="0" dirty="0">
                <a:latin typeface="Arial" panose="020B0604020202020204" pitchFamily="34" charset="0"/>
              </a:rPr>
              <a:t>	Attribute Elasticity</a:t>
            </a:r>
          </a:p>
          <a:p>
            <a:r>
              <a:rPr lang="en-US" altLang="en-US" sz="1600" b="0" dirty="0">
                <a:latin typeface="Arial" panose="020B0604020202020204" pitchFamily="34" charset="0"/>
              </a:rPr>
              <a:t>	Map Options</a:t>
            </a:r>
          </a:p>
          <a:p>
            <a:r>
              <a:rPr lang="en-US" altLang="en-US" sz="1600" b="0" dirty="0">
                <a:latin typeface="Arial" panose="020B0604020202020204" pitchFamily="34" charset="0"/>
              </a:rPr>
              <a:t>	Fly Through</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6" name="Rectangle 1026"/>
          <p:cNvSpPr>
            <a:spLocks noGrp="1" noChangeArrowheads="1"/>
          </p:cNvSpPr>
          <p:nvPr>
            <p:ph type="title"/>
          </p:nvPr>
        </p:nvSpPr>
        <p:spPr>
          <a:xfrm>
            <a:off x="472546" y="609071"/>
            <a:ext cx="8358187" cy="347662"/>
          </a:xfrm>
        </p:spPr>
        <p:txBody>
          <a:bodyPr/>
          <a:lstStyle/>
          <a:p>
            <a:r>
              <a:rPr lang="en-US" altLang="en-US" dirty="0"/>
              <a:t>Closest Competitor </a:t>
            </a:r>
            <a:r>
              <a:rPr lang="en-US" altLang="en-US" dirty="0" smtClean="0"/>
              <a:t>Analysis</a:t>
            </a:r>
            <a:endParaRPr lang="en-US" altLang="en-US" dirty="0"/>
          </a:p>
        </p:txBody>
      </p:sp>
      <p:sp>
        <p:nvSpPr>
          <p:cNvPr id="681988" name="Text Box 1028"/>
          <p:cNvSpPr txBox="1">
            <a:spLocks noChangeArrowheads="1"/>
          </p:cNvSpPr>
          <p:nvPr/>
        </p:nvSpPr>
        <p:spPr bwMode="auto">
          <a:xfrm>
            <a:off x="440267" y="968963"/>
            <a:ext cx="8288866" cy="52629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l"/>
            <a:r>
              <a:rPr lang="en-US" altLang="en-US" sz="1400" dirty="0" smtClean="0">
                <a:latin typeface="Book Antiqua" panose="02040602050305030304" pitchFamily="18" charset="0"/>
              </a:rPr>
              <a:t>Applicability:  </a:t>
            </a:r>
            <a:r>
              <a:rPr lang="en-US" altLang="en-US" sz="1400" dirty="0" smtClean="0">
                <a:latin typeface="Book Antiqua" panose="02040602050305030304" pitchFamily="18" charset="0"/>
              </a:rPr>
              <a:t>MDA</a:t>
            </a:r>
            <a:r>
              <a:rPr lang="en-US" altLang="en-US" sz="1400" dirty="0" smtClean="0">
                <a:latin typeface="Book Antiqua" panose="02040602050305030304" pitchFamily="18" charset="0"/>
              </a:rPr>
              <a:t>, CA and PCA</a:t>
            </a:r>
          </a:p>
          <a:p>
            <a:pPr algn="l"/>
            <a:endParaRPr lang="en-US" altLang="en-US" sz="1400" b="0" dirty="0" smtClean="0">
              <a:latin typeface="Book Antiqua" panose="02040602050305030304" pitchFamily="18" charset="0"/>
            </a:endParaRPr>
          </a:p>
          <a:p>
            <a:pPr algn="l"/>
            <a:r>
              <a:rPr lang="en-US" altLang="en-US" sz="1400" dirty="0" smtClean="0">
                <a:latin typeface="Book Antiqua" panose="02040602050305030304" pitchFamily="18" charset="0"/>
              </a:rPr>
              <a:t>Theory:</a:t>
            </a:r>
          </a:p>
          <a:p>
            <a:pPr algn="l"/>
            <a:r>
              <a:rPr lang="en-US" altLang="en-US" sz="1400" b="0" dirty="0" smtClean="0">
                <a:latin typeface="Book Antiqua" panose="02040602050305030304" pitchFamily="18" charset="0"/>
              </a:rPr>
              <a:t>Perceptual </a:t>
            </a:r>
            <a:r>
              <a:rPr lang="en-US" altLang="en-US" sz="1400" b="0" dirty="0">
                <a:latin typeface="Book Antiqua" panose="02040602050305030304" pitchFamily="18" charset="0"/>
              </a:rPr>
              <a:t>Mapping is powerful because it is a data reduction technique.  It condenses many dimensions of data down to just a few, enabling an analyst to inspect the closest competitors to his or her product.  Yet, </a:t>
            </a:r>
            <a:r>
              <a:rPr lang="en-US" altLang="en-US" sz="1400" b="0" dirty="0" smtClean="0">
                <a:latin typeface="Book Antiqua" panose="02040602050305030304" pitchFamily="18" charset="0"/>
              </a:rPr>
              <a:t>when we think about it, unless </a:t>
            </a:r>
            <a:r>
              <a:rPr lang="en-US" altLang="en-US" sz="1400" b="0" dirty="0">
                <a:latin typeface="Book Antiqua" panose="02040602050305030304" pitchFamily="18" charset="0"/>
              </a:rPr>
              <a:t>100% of the data are represented in the first two map dimensions, two products that appear very close </a:t>
            </a:r>
            <a:r>
              <a:rPr lang="en-US" altLang="en-US" sz="1400" b="0" dirty="0" smtClean="0">
                <a:latin typeface="Book Antiqua" panose="02040602050305030304" pitchFamily="18" charset="0"/>
              </a:rPr>
              <a:t>together may </a:t>
            </a:r>
            <a:r>
              <a:rPr lang="en-US" altLang="en-US" sz="1400" b="0" dirty="0">
                <a:latin typeface="Book Antiqua" panose="02040602050305030304" pitchFamily="18" charset="0"/>
              </a:rPr>
              <a:t>not </a:t>
            </a:r>
            <a:r>
              <a:rPr lang="en-US" altLang="en-US" sz="1400" b="0" dirty="0" smtClean="0">
                <a:latin typeface="Book Antiqua" panose="02040602050305030304" pitchFamily="18" charset="0"/>
              </a:rPr>
              <a:t>be very close at all.  That is, while they may appear to be </a:t>
            </a:r>
            <a:r>
              <a:rPr lang="en-US" altLang="en-US" sz="1400" b="0" dirty="0">
                <a:latin typeface="Book Antiqua" panose="02040602050305030304" pitchFamily="18" charset="0"/>
              </a:rPr>
              <a:t>close on both the horizontal (x) and vertical (y) axes, they may not be close together at all on the depth (z) axis</a:t>
            </a:r>
            <a:r>
              <a:rPr lang="en-US" altLang="en-US" sz="1400" b="0" dirty="0" smtClean="0">
                <a:latin typeface="Book Antiqua" panose="02040602050305030304" pitchFamily="18" charset="0"/>
              </a:rPr>
              <a:t>.  Thus</a:t>
            </a:r>
            <a:r>
              <a:rPr lang="en-US" altLang="en-US" sz="1400" b="0" dirty="0">
                <a:latin typeface="Book Antiqua" panose="02040602050305030304" pitchFamily="18" charset="0"/>
              </a:rPr>
              <a:t>, while the perceptual map doesn’t </a:t>
            </a:r>
            <a:r>
              <a:rPr lang="en-US" altLang="en-US" sz="1400" b="0" dirty="0" smtClean="0">
                <a:latin typeface="Book Antiqua" panose="02040602050305030304" pitchFamily="18" charset="0"/>
              </a:rPr>
              <a:t>“lie”, </a:t>
            </a:r>
            <a:r>
              <a:rPr lang="en-US" altLang="en-US" sz="1400" b="0" dirty="0">
                <a:latin typeface="Book Antiqua" panose="02040602050305030304" pitchFamily="18" charset="0"/>
              </a:rPr>
              <a:t>it may not reveal all of its </a:t>
            </a:r>
            <a:r>
              <a:rPr lang="en-US" altLang="en-US" sz="1400" b="0" dirty="0" smtClean="0">
                <a:latin typeface="Book Antiqua" panose="02040602050305030304" pitchFamily="18" charset="0"/>
              </a:rPr>
              <a:t>“secrets” </a:t>
            </a:r>
            <a:r>
              <a:rPr lang="en-US" altLang="en-US" sz="1400" b="0" dirty="0">
                <a:latin typeface="Book Antiqua" panose="02040602050305030304" pitchFamily="18" charset="0"/>
              </a:rPr>
              <a:t>in the first two </a:t>
            </a:r>
            <a:r>
              <a:rPr lang="en-US" altLang="en-US" sz="1400" b="0" dirty="0" smtClean="0">
                <a:latin typeface="Book Antiqua" panose="02040602050305030304" pitchFamily="18" charset="0"/>
              </a:rPr>
              <a:t>or three dimensions</a:t>
            </a:r>
            <a:r>
              <a:rPr lang="en-US" altLang="en-US" sz="1400" b="0" dirty="0">
                <a:latin typeface="Book Antiqua" panose="02040602050305030304" pitchFamily="18" charset="0"/>
              </a:rPr>
              <a:t>.  </a:t>
            </a:r>
            <a:r>
              <a:rPr lang="en-US" altLang="en-US" sz="1400" b="0" dirty="0" smtClean="0">
                <a:latin typeface="Book Antiqua" panose="02040602050305030304" pitchFamily="18" charset="0"/>
              </a:rPr>
              <a:t>How can we really tell, then, who are our closest competitors? </a:t>
            </a:r>
          </a:p>
          <a:p>
            <a:pPr algn="l"/>
            <a:endParaRPr lang="en-US" altLang="en-US" sz="1400" b="0" dirty="0">
              <a:latin typeface="Book Antiqua" panose="02040602050305030304" pitchFamily="18" charset="0"/>
            </a:endParaRPr>
          </a:p>
          <a:p>
            <a:pPr algn="l"/>
            <a:r>
              <a:rPr lang="en-US" altLang="en-US" sz="1400" b="0" dirty="0" smtClean="0">
                <a:latin typeface="Book Antiqua" panose="02040602050305030304" pitchFamily="18" charset="0"/>
              </a:rPr>
              <a:t>A far better approach is to calculate a distance between each of the products and every other product.  This can </a:t>
            </a:r>
            <a:r>
              <a:rPr lang="en-US" altLang="en-US" sz="1400" b="0" dirty="0">
                <a:latin typeface="Book Antiqua" panose="02040602050305030304" pitchFamily="18" charset="0"/>
              </a:rPr>
              <a:t>be </a:t>
            </a:r>
            <a:r>
              <a:rPr lang="en-US" altLang="en-US" sz="1400" b="0" dirty="0" smtClean="0">
                <a:latin typeface="Book Antiqua" panose="02040602050305030304" pitchFamily="18" charset="0"/>
              </a:rPr>
              <a:t>done using any number of distance metrics (Chi-square, Mahalanobis, etc.).  But let’s simplify a bit here. Applying the time-honored Euclidean distance formula to the distances between </a:t>
            </a:r>
            <a:r>
              <a:rPr lang="en-US" altLang="en-US" sz="1400" i="1" dirty="0" smtClean="0">
                <a:latin typeface="Book Antiqua" panose="02040602050305030304" pitchFamily="18" charset="0"/>
              </a:rPr>
              <a:t>dimensionally adjusted </a:t>
            </a:r>
            <a:r>
              <a:rPr lang="en-US" altLang="en-US" sz="1400" b="0" dirty="0" smtClean="0">
                <a:latin typeface="Book Antiqua" panose="02040602050305030304" pitchFamily="18" charset="0"/>
              </a:rPr>
              <a:t>products has two advantages.  First,  it can account for all dimensions beyond the three that we “see.”  This is quite important since it is not unusual in marketing data to have a map with, say, 10 dimensions.  By applying closest competitor analysis, we account </a:t>
            </a:r>
            <a:r>
              <a:rPr lang="en-US" altLang="en-US" sz="1400" b="0" dirty="0">
                <a:latin typeface="Book Antiqua" panose="02040602050305030304" pitchFamily="18" charset="0"/>
              </a:rPr>
              <a:t>for all of the </a:t>
            </a:r>
            <a:r>
              <a:rPr lang="en-US" altLang="en-US" sz="1400" b="0" dirty="0" smtClean="0">
                <a:latin typeface="Book Antiqua" panose="02040602050305030304" pitchFamily="18" charset="0"/>
              </a:rPr>
              <a:t>dimensions.  This let’s us “see” which products are </a:t>
            </a:r>
            <a:r>
              <a:rPr lang="en-US" altLang="en-US" sz="1400" i="1" dirty="0" smtClean="0">
                <a:latin typeface="Book Antiqua" panose="02040602050305030304" pitchFamily="18" charset="0"/>
              </a:rPr>
              <a:t>really</a:t>
            </a:r>
            <a:r>
              <a:rPr lang="en-US" altLang="en-US" sz="1400" b="0" dirty="0" smtClean="0">
                <a:latin typeface="Book Antiqua" panose="02040602050305030304" pitchFamily="18" charset="0"/>
              </a:rPr>
              <a:t> closest together.  Second, it allows us to compare that real distance to the date reduced space projected in the lowest dimensions (our positioning map).  When there a big differences we should explore </a:t>
            </a:r>
            <a:r>
              <a:rPr lang="en-US" altLang="en-US" sz="1400" i="1" dirty="0" smtClean="0">
                <a:latin typeface="Book Antiqua" panose="02040602050305030304" pitchFamily="18" charset="0"/>
              </a:rPr>
              <a:t>why</a:t>
            </a:r>
            <a:r>
              <a:rPr lang="en-US" altLang="en-US" sz="1400" b="0" dirty="0" smtClean="0">
                <a:latin typeface="Book Antiqua" panose="02040602050305030304" pitchFamily="18" charset="0"/>
              </a:rPr>
              <a:t>.  </a:t>
            </a:r>
          </a:p>
          <a:p>
            <a:pPr algn="l"/>
            <a:endParaRPr lang="en-US" altLang="en-US" sz="1400" b="0" dirty="0">
              <a:latin typeface="Book Antiqua" panose="02040602050305030304" pitchFamily="18" charset="0"/>
            </a:endParaRPr>
          </a:p>
          <a:p>
            <a:pPr algn="l"/>
            <a:r>
              <a:rPr lang="en-US" altLang="en-US" sz="1400" b="0" dirty="0" smtClean="0">
                <a:latin typeface="Book Antiqua" panose="02040602050305030304" pitchFamily="18" charset="0"/>
              </a:rPr>
              <a:t>With this as the “theory” as our backdrop, let’s see now explore how closest competitor analysis works in practice.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619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6197" name="Rectangle 5"/>
          <p:cNvSpPr>
            <a:spLocks noGrp="1" noChangeArrowheads="1"/>
          </p:cNvSpPr>
          <p:nvPr>
            <p:ph type="body" idx="1"/>
          </p:nvPr>
        </p:nvSpPr>
        <p:spPr>
          <a:xfrm>
            <a:off x="567267" y="1730905"/>
            <a:ext cx="7882466" cy="4210254"/>
          </a:xfrm>
          <a:noFill/>
          <a:ln/>
        </p:spPr>
        <p:txBody>
          <a:bodyPr/>
          <a:lstStyle/>
          <a:p>
            <a:pPr marL="571500" indent="-457200">
              <a:buFont typeface="Wingdings" panose="05000000000000000000" pitchFamily="2" charset="2"/>
              <a:buNone/>
              <a:tabLst>
                <a:tab pos="406400" algn="l"/>
              </a:tabLst>
            </a:pPr>
            <a:r>
              <a:rPr lang="en-US" altLang="en-US" b="0" dirty="0"/>
              <a:t>Question:</a:t>
            </a:r>
          </a:p>
          <a:p>
            <a:pPr marL="1155700" lvl="1">
              <a:spcBef>
                <a:spcPts val="0"/>
              </a:spcBef>
              <a:buClr>
                <a:schemeClr val="tx1"/>
              </a:buClr>
              <a:tabLst>
                <a:tab pos="406400" algn="l"/>
              </a:tabLst>
            </a:pPr>
            <a:r>
              <a:rPr lang="en-US" altLang="en-US" dirty="0"/>
              <a:t>What </a:t>
            </a:r>
            <a:r>
              <a:rPr lang="en-US" altLang="en-US" dirty="0" smtClean="0"/>
              <a:t>are the closest competitors in the marketplace</a:t>
            </a:r>
            <a:r>
              <a:rPr lang="en-US" altLang="en-US" dirty="0"/>
              <a:t>?  </a:t>
            </a:r>
            <a:endParaRPr lang="en-US" altLang="en-US" dirty="0" smtClean="0"/>
          </a:p>
          <a:p>
            <a:pPr marL="1155700" lvl="1">
              <a:spcBef>
                <a:spcPts val="0"/>
              </a:spcBef>
              <a:buClr>
                <a:schemeClr val="tx1"/>
              </a:buClr>
              <a:tabLst>
                <a:tab pos="406400" algn="l"/>
              </a:tabLst>
            </a:pPr>
            <a:r>
              <a:rPr lang="en-US" altLang="en-US" dirty="0" smtClean="0"/>
              <a:t>Which of these competitors are significantly </a:t>
            </a:r>
            <a:r>
              <a:rPr lang="en-US" altLang="en-US" dirty="0"/>
              <a:t>different </a:t>
            </a:r>
            <a:r>
              <a:rPr lang="en-US" altLang="en-US" dirty="0" smtClean="0"/>
              <a:t>from one another? </a:t>
            </a:r>
            <a:endParaRPr lang="en-US" altLang="en-US" dirty="0"/>
          </a:p>
          <a:p>
            <a:pPr marL="571500" indent="-457200">
              <a:buFont typeface="Wingdings" panose="05000000000000000000" pitchFamily="2" charset="2"/>
              <a:buNone/>
              <a:tabLst>
                <a:tab pos="406400" algn="l"/>
              </a:tabLst>
            </a:pPr>
            <a:r>
              <a:rPr lang="en-US" altLang="en-US" b="0" dirty="0"/>
              <a:t>Input Data:</a:t>
            </a:r>
          </a:p>
          <a:p>
            <a:pPr marL="1155700" lvl="1">
              <a:tabLst>
                <a:tab pos="406400" algn="l"/>
              </a:tabLst>
            </a:pPr>
            <a:r>
              <a:rPr lang="en-US" altLang="en-US" dirty="0"/>
              <a:t>Importance </a:t>
            </a:r>
            <a:r>
              <a:rPr lang="en-US" altLang="en-US" dirty="0" smtClean="0"/>
              <a:t>or performance data for each competitor collected on a scale</a:t>
            </a:r>
          </a:p>
          <a:p>
            <a:pPr marL="571500" indent="-457200">
              <a:buFont typeface="Wingdings" panose="05000000000000000000" pitchFamily="2" charset="2"/>
              <a:buNone/>
              <a:tabLst>
                <a:tab pos="406400" algn="l"/>
              </a:tabLst>
            </a:pPr>
            <a:r>
              <a:rPr lang="en-US" altLang="en-US" b="0" dirty="0" smtClean="0"/>
              <a:t>Steps</a:t>
            </a:r>
            <a:r>
              <a:rPr lang="en-US" altLang="en-US" b="0" dirty="0"/>
              <a:t>:</a:t>
            </a:r>
          </a:p>
          <a:p>
            <a:pPr marL="1155700" lvl="1">
              <a:buClr>
                <a:schemeClr val="tx1"/>
              </a:buClr>
              <a:tabLst>
                <a:tab pos="406400" algn="l"/>
              </a:tabLst>
            </a:pPr>
            <a:r>
              <a:rPr lang="en-US" altLang="en-US" dirty="0"/>
              <a:t>Open </a:t>
            </a:r>
            <a:r>
              <a:rPr lang="en-US" altLang="en-US" dirty="0" smtClean="0"/>
              <a:t>PositionSolve</a:t>
            </a:r>
            <a:r>
              <a:rPr lang="en-US" altLang="en-US" baseline="30000" dirty="0" smtClean="0"/>
              <a:t>TM</a:t>
            </a:r>
            <a:endParaRPr lang="en-US" altLang="en-US" baseline="30000" dirty="0"/>
          </a:p>
          <a:p>
            <a:pPr marL="1155700" lvl="1">
              <a:buClr>
                <a:schemeClr val="tx1"/>
              </a:buClr>
              <a:tabLst>
                <a:tab pos="406400" algn="l"/>
              </a:tabLst>
            </a:pPr>
            <a:r>
              <a:rPr lang="en-US" altLang="en-US" dirty="0"/>
              <a:t>Open </a:t>
            </a:r>
            <a:r>
              <a:rPr lang="en-US" altLang="en-US" dirty="0" smtClean="0"/>
              <a:t>the desired data file.  This will be a file names with the .SDT extension.</a:t>
            </a:r>
            <a:endParaRPr lang="en-US" altLang="en-US" dirty="0"/>
          </a:p>
          <a:p>
            <a:pPr marL="1155700" lvl="1">
              <a:buClr>
                <a:schemeClr val="tx1"/>
              </a:buClr>
              <a:tabLst>
                <a:tab pos="406400" algn="l"/>
              </a:tabLst>
            </a:pPr>
            <a:r>
              <a:rPr lang="en-US" altLang="en-US" dirty="0"/>
              <a:t>Select </a:t>
            </a:r>
            <a:r>
              <a:rPr lang="en-US" altLang="en-US" dirty="0" smtClean="0"/>
              <a:t>the map desired.  (SDT files can have many maps.)</a:t>
            </a:r>
          </a:p>
          <a:p>
            <a:pPr marL="1155700" lvl="1">
              <a:buClr>
                <a:schemeClr val="tx1"/>
              </a:buClr>
              <a:tabLst>
                <a:tab pos="406400" algn="l"/>
              </a:tabLst>
            </a:pPr>
            <a:r>
              <a:rPr lang="en-US" altLang="en-US" dirty="0" smtClean="0"/>
              <a:t>Select </a:t>
            </a:r>
            <a:r>
              <a:rPr lang="en-US" altLang="en-US" dirty="0"/>
              <a:t>Closest Competitor analysis from </a:t>
            </a:r>
            <a:r>
              <a:rPr lang="en-US" altLang="en-US" dirty="0" smtClean="0"/>
              <a:t>the command </a:t>
            </a:r>
            <a:r>
              <a:rPr lang="en-US" altLang="en-US" dirty="0"/>
              <a:t>center</a:t>
            </a:r>
          </a:p>
          <a:p>
            <a:pPr marL="1155700" lvl="1">
              <a:buClr>
                <a:schemeClr val="tx1"/>
              </a:buClr>
              <a:tabLst>
                <a:tab pos="406400" algn="l"/>
              </a:tabLst>
            </a:pPr>
            <a:r>
              <a:rPr lang="en-US" altLang="en-US" dirty="0" smtClean="0"/>
              <a:t>Set the option desired on Closest </a:t>
            </a:r>
            <a:r>
              <a:rPr lang="en-US" altLang="en-US" dirty="0"/>
              <a:t>Competitor analysis (see the next page</a:t>
            </a:r>
            <a:r>
              <a:rPr lang="en-US" altLang="en-US" dirty="0" smtClean="0"/>
              <a:t>.)</a:t>
            </a:r>
          </a:p>
          <a:p>
            <a:pPr marL="1155700" lvl="1">
              <a:buClr>
                <a:schemeClr val="tx1"/>
              </a:buClr>
              <a:tabLst>
                <a:tab pos="406400" algn="l"/>
              </a:tabLst>
            </a:pPr>
            <a:r>
              <a:rPr lang="en-US" altLang="en-US" dirty="0" smtClean="0"/>
              <a:t>Run the Closest </a:t>
            </a:r>
            <a:r>
              <a:rPr lang="en-US" altLang="en-US" dirty="0"/>
              <a:t>C</a:t>
            </a:r>
            <a:r>
              <a:rPr lang="en-US" altLang="en-US" dirty="0" smtClean="0"/>
              <a:t>ompetitor analysis (see the next page.)</a:t>
            </a:r>
            <a:endParaRPr lang="en-US" altLang="en-US" dirty="0"/>
          </a:p>
          <a:p>
            <a:pPr marL="571500" indent="-457200">
              <a:buFont typeface="Wingdings" panose="05000000000000000000" pitchFamily="2" charset="2"/>
              <a:buNone/>
              <a:tabLst>
                <a:tab pos="406400" algn="l"/>
              </a:tabLst>
            </a:pPr>
            <a:r>
              <a:rPr lang="en-US" altLang="en-US" b="0" dirty="0" smtClean="0"/>
              <a:t>Results</a:t>
            </a:r>
            <a:r>
              <a:rPr lang="en-US" altLang="en-US" b="0" dirty="0"/>
              <a:t>:</a:t>
            </a:r>
          </a:p>
          <a:p>
            <a:pPr marL="1155700" lvl="1">
              <a:buClr>
                <a:schemeClr val="tx1"/>
              </a:buClr>
              <a:tabLst>
                <a:tab pos="406400" algn="l"/>
              </a:tabLst>
            </a:pPr>
            <a:r>
              <a:rPr lang="en-US" altLang="en-US" dirty="0" smtClean="0"/>
              <a:t>A visual display of products that are closest together.</a:t>
            </a:r>
            <a:endParaRPr lang="en-US" altLang="en-US" dirty="0"/>
          </a:p>
          <a:p>
            <a:pPr marL="1155700" lvl="1">
              <a:buClr>
                <a:schemeClr val="tx1"/>
              </a:buClr>
              <a:tabLst>
                <a:tab pos="406400" algn="l"/>
              </a:tabLst>
            </a:pPr>
            <a:r>
              <a:rPr lang="en-US" altLang="en-US" dirty="0" smtClean="0"/>
              <a:t>A optional report of product </a:t>
            </a:r>
            <a:r>
              <a:rPr lang="en-US" altLang="en-US" dirty="0"/>
              <a:t>distances that are statistically significant</a:t>
            </a:r>
          </a:p>
        </p:txBody>
      </p:sp>
      <p:sp>
        <p:nvSpPr>
          <p:cNvPr id="136198" name="Rectangle 6"/>
          <p:cNvSpPr>
            <a:spLocks noChangeArrowheads="1"/>
          </p:cNvSpPr>
          <p:nvPr/>
        </p:nvSpPr>
        <p:spPr bwMode="auto">
          <a:xfrm>
            <a:off x="7583488" y="176213"/>
            <a:ext cx="2222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i="1">
                <a:latin typeface="Book Antiqua" panose="02040602050305030304" pitchFamily="18" charset="0"/>
              </a:rPr>
              <a:t> </a:t>
            </a:r>
          </a:p>
        </p:txBody>
      </p:sp>
      <p:sp>
        <p:nvSpPr>
          <p:cNvPr id="136199" name="Rectangle 7"/>
          <p:cNvSpPr>
            <a:spLocks noChangeArrowheads="1"/>
          </p:cNvSpPr>
          <p:nvPr/>
        </p:nvSpPr>
        <p:spPr bwMode="auto">
          <a:xfrm>
            <a:off x="403225" y="187325"/>
            <a:ext cx="250983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a:latin typeface="Book Antiqua" panose="02040602050305030304" pitchFamily="18" charset="0"/>
              </a:rPr>
              <a:t>Closest Competitor Analysis: Practice</a:t>
            </a:r>
          </a:p>
        </p:txBody>
      </p:sp>
      <p:sp>
        <p:nvSpPr>
          <p:cNvPr id="136202" name="Rectangle 10"/>
          <p:cNvSpPr>
            <a:spLocks noGrp="1" noChangeArrowheads="1"/>
          </p:cNvSpPr>
          <p:nvPr>
            <p:ph type="title"/>
          </p:nvPr>
        </p:nvSpPr>
        <p:spPr>
          <a:xfrm>
            <a:off x="328613" y="1201738"/>
            <a:ext cx="8358187" cy="317500"/>
          </a:xfrm>
          <a:noFill/>
          <a:ln/>
        </p:spPr>
        <p:txBody>
          <a:bodyPr/>
          <a:lstStyle/>
          <a:p>
            <a:pPr marL="1257300" indent="-1257300"/>
            <a:r>
              <a:rPr lang="en-US" altLang="en-US" sz="1600"/>
              <a:t>Example 1: Which Products Are Closest Within the Market?</a:t>
            </a:r>
          </a:p>
        </p:txBody>
      </p:sp>
      <p:sp>
        <p:nvSpPr>
          <p:cNvPr id="136203" name="Rectangle 11"/>
          <p:cNvSpPr>
            <a:spLocks noChangeArrowheads="1"/>
          </p:cNvSpPr>
          <p:nvPr/>
        </p:nvSpPr>
        <p:spPr bwMode="auto">
          <a:xfrm>
            <a:off x="277813" y="731838"/>
            <a:ext cx="8358187" cy="34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algn="l" defTabSz="708025">
              <a:defRPr b="1">
                <a:solidFill>
                  <a:schemeClr val="tx2"/>
                </a:solidFill>
                <a:latin typeface="Arial" panose="020B0604020202020204" pitchFamily="34" charset="0"/>
              </a:defRPr>
            </a:lvl1pPr>
            <a:lvl2pPr algn="l" defTabSz="708025">
              <a:defRPr b="1">
                <a:solidFill>
                  <a:schemeClr val="tx2"/>
                </a:solidFill>
                <a:latin typeface="Arial" panose="020B0604020202020204" pitchFamily="34" charset="0"/>
              </a:defRPr>
            </a:lvl2pPr>
            <a:lvl3pPr algn="l" defTabSz="708025">
              <a:defRPr b="1">
                <a:solidFill>
                  <a:schemeClr val="tx2"/>
                </a:solidFill>
                <a:latin typeface="Arial" panose="020B0604020202020204" pitchFamily="34" charset="0"/>
              </a:defRPr>
            </a:lvl3pPr>
            <a:lvl4pPr algn="l" defTabSz="708025">
              <a:defRPr b="1">
                <a:solidFill>
                  <a:schemeClr val="tx2"/>
                </a:solidFill>
                <a:latin typeface="Arial" panose="020B0604020202020204" pitchFamily="34" charset="0"/>
              </a:defRPr>
            </a:lvl4pPr>
            <a:lvl5pPr algn="l" defTabSz="708025">
              <a:defRPr b="1">
                <a:solidFill>
                  <a:schemeClr val="tx2"/>
                </a:solidFill>
                <a:latin typeface="Arial" panose="020B0604020202020204" pitchFamily="34" charset="0"/>
              </a:defRPr>
            </a:lvl5pPr>
            <a:lvl6pPr marL="457200" defTabSz="708025" eaLnBrk="0" fontAlgn="base" hangingPunct="0">
              <a:spcBef>
                <a:spcPct val="0"/>
              </a:spcBef>
              <a:spcAft>
                <a:spcPct val="0"/>
              </a:spcAft>
              <a:defRPr b="1">
                <a:solidFill>
                  <a:schemeClr val="tx2"/>
                </a:solidFill>
                <a:latin typeface="Arial" panose="020B0604020202020204" pitchFamily="34" charset="0"/>
              </a:defRPr>
            </a:lvl6pPr>
            <a:lvl7pPr marL="914400" defTabSz="708025" eaLnBrk="0" fontAlgn="base" hangingPunct="0">
              <a:spcBef>
                <a:spcPct val="0"/>
              </a:spcBef>
              <a:spcAft>
                <a:spcPct val="0"/>
              </a:spcAft>
              <a:defRPr b="1">
                <a:solidFill>
                  <a:schemeClr val="tx2"/>
                </a:solidFill>
                <a:latin typeface="Arial" panose="020B0604020202020204" pitchFamily="34" charset="0"/>
              </a:defRPr>
            </a:lvl7pPr>
            <a:lvl8pPr marL="1371600" defTabSz="708025" eaLnBrk="0" fontAlgn="base" hangingPunct="0">
              <a:spcBef>
                <a:spcPct val="0"/>
              </a:spcBef>
              <a:spcAft>
                <a:spcPct val="0"/>
              </a:spcAft>
              <a:defRPr b="1">
                <a:solidFill>
                  <a:schemeClr val="tx2"/>
                </a:solidFill>
                <a:latin typeface="Arial" panose="020B0604020202020204" pitchFamily="34" charset="0"/>
              </a:defRPr>
            </a:lvl8pPr>
            <a:lvl9pPr marL="1828800" defTabSz="708025" eaLnBrk="0" fontAlgn="base" hangingPunct="0">
              <a:spcBef>
                <a:spcPct val="0"/>
              </a:spcBef>
              <a:spcAft>
                <a:spcPct val="0"/>
              </a:spcAft>
              <a:defRPr b="1">
                <a:solidFill>
                  <a:schemeClr val="tx2"/>
                </a:solidFill>
                <a:latin typeface="Arial" panose="020B0604020202020204" pitchFamily="34" charset="0"/>
              </a:defRPr>
            </a:lvl9pPr>
          </a:lstStyle>
          <a:p>
            <a:r>
              <a:rPr lang="en-US" altLang="en-US" sz="1800"/>
              <a:t>Closest Competitor Analysis: Practice</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31" name="Rectangle 7"/>
          <p:cNvSpPr>
            <a:spLocks noChangeArrowheads="1"/>
          </p:cNvSpPr>
          <p:nvPr/>
        </p:nvSpPr>
        <p:spPr bwMode="auto">
          <a:xfrm>
            <a:off x="160338" y="1041400"/>
            <a:ext cx="5605462" cy="1809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Open Data File</a:t>
            </a:r>
          </a:p>
          <a:p>
            <a:pPr lvl="1"/>
            <a:r>
              <a:rPr lang="en-US" altLang="en-US" b="0" dirty="0"/>
              <a:t>Select Open from the File menu.  </a:t>
            </a:r>
            <a:r>
              <a:rPr lang="en-US" altLang="en-US" b="0" dirty="0" smtClean="0"/>
              <a:t>Select your desired mapping file.  It will have an </a:t>
            </a:r>
            <a:r>
              <a:rPr lang="en-US" altLang="en-US" b="0" dirty="0"/>
              <a:t>.</a:t>
            </a:r>
            <a:r>
              <a:rPr lang="en-US" altLang="en-US" b="0" dirty="0" err="1"/>
              <a:t>sdt</a:t>
            </a:r>
            <a:r>
              <a:rPr lang="en-US" altLang="en-US" b="0" dirty="0"/>
              <a:t> </a:t>
            </a:r>
            <a:r>
              <a:rPr lang="en-US" altLang="en-US" b="0" dirty="0" smtClean="0"/>
              <a:t>file extension</a:t>
            </a:r>
            <a:r>
              <a:rPr lang="en-US" altLang="en-US" b="0" dirty="0"/>
              <a:t>.</a:t>
            </a:r>
          </a:p>
          <a:p>
            <a:pPr lvl="1"/>
            <a:r>
              <a:rPr lang="en-US" altLang="en-US" b="0" dirty="0"/>
              <a:t>Select </a:t>
            </a:r>
            <a:r>
              <a:rPr lang="en-US" altLang="en-US" b="0" dirty="0" smtClean="0"/>
              <a:t>that </a:t>
            </a:r>
            <a:r>
              <a:rPr lang="en-US" altLang="en-US" b="0" dirty="0"/>
              <a:t>file and choose Open.</a:t>
            </a:r>
          </a:p>
          <a:p>
            <a:r>
              <a:rPr lang="en-US" altLang="en-US" dirty="0"/>
              <a:t>Open Closest Competitor Analysis</a:t>
            </a:r>
          </a:p>
          <a:p>
            <a:pPr lvl="1"/>
            <a:r>
              <a:rPr lang="en-US" altLang="en-US" b="0" dirty="0" smtClean="0"/>
              <a:t>Open the Command Center by clicking on the Command Center from the View Menu.  Select </a:t>
            </a:r>
            <a:r>
              <a:rPr lang="en-US" altLang="en-US" b="0" dirty="0"/>
              <a:t>the icon labeled Closest Competitor </a:t>
            </a:r>
            <a:r>
              <a:rPr lang="en-US" altLang="en-US" b="0" dirty="0" smtClean="0"/>
              <a:t>Analysis (CCA).  Alternatively, select CCA </a:t>
            </a:r>
            <a:r>
              <a:rPr lang="en-US" altLang="en-US" b="0" dirty="0"/>
              <a:t>from the Inspect </a:t>
            </a:r>
            <a:r>
              <a:rPr lang="en-US" altLang="en-US" b="0" dirty="0" smtClean="0"/>
              <a:t>main menu.</a:t>
            </a:r>
            <a:endParaRPr lang="en-US" altLang="en-US" b="0" dirty="0"/>
          </a:p>
        </p:txBody>
      </p:sp>
      <p:sp>
        <p:nvSpPr>
          <p:cNvPr id="154659" name="Rectangle 35"/>
          <p:cNvSpPr>
            <a:spLocks noGrp="1" noChangeArrowheads="1"/>
          </p:cNvSpPr>
          <p:nvPr>
            <p:ph type="title"/>
          </p:nvPr>
        </p:nvSpPr>
        <p:spPr>
          <a:xfrm>
            <a:off x="370945" y="627066"/>
            <a:ext cx="8358187" cy="347662"/>
          </a:xfrm>
          <a:noFill/>
          <a:ln/>
        </p:spPr>
        <p:txBody>
          <a:bodyPr/>
          <a:lstStyle/>
          <a:p>
            <a:pPr marL="1257300" indent="-1257300"/>
            <a:r>
              <a:rPr lang="en-US" altLang="en-US" dirty="0"/>
              <a:t>Example 1: Which Products </a:t>
            </a:r>
            <a:r>
              <a:rPr lang="en-US" altLang="en-US" dirty="0" smtClean="0"/>
              <a:t>are </a:t>
            </a:r>
            <a:r>
              <a:rPr lang="en-US" altLang="en-US" dirty="0"/>
              <a:t>Closest Within the Market?</a:t>
            </a:r>
          </a:p>
        </p:txBody>
      </p:sp>
      <p:sp>
        <p:nvSpPr>
          <p:cNvPr id="154662" name="Rectangle 38"/>
          <p:cNvSpPr>
            <a:spLocks noChangeArrowheads="1"/>
          </p:cNvSpPr>
          <p:nvPr/>
        </p:nvSpPr>
        <p:spPr bwMode="auto">
          <a:xfrm>
            <a:off x="403225" y="187325"/>
            <a:ext cx="250983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a:latin typeface="Book Antiqua" panose="02040602050305030304" pitchFamily="18" charset="0"/>
              </a:rPr>
              <a:t>Closest Competitor Analysis: Practice</a:t>
            </a:r>
          </a:p>
        </p:txBody>
      </p:sp>
      <p:pic>
        <p:nvPicPr>
          <p:cNvPr id="154663" name="Picture 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825" y="1076325"/>
            <a:ext cx="3035300" cy="1881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54664" name="Object 40"/>
          <p:cNvGraphicFramePr>
            <a:graphicFrameLocks noChangeAspect="1"/>
          </p:cNvGraphicFramePr>
          <p:nvPr/>
        </p:nvGraphicFramePr>
        <p:xfrm>
          <a:off x="2955925" y="1898650"/>
          <a:ext cx="360363" cy="285750"/>
        </p:xfrm>
        <a:graphic>
          <a:graphicData uri="http://schemas.openxmlformats.org/presentationml/2006/ole">
            <mc:AlternateContent xmlns:mc="http://schemas.openxmlformats.org/markup-compatibility/2006">
              <mc:Choice xmlns:v="urn:schemas-microsoft-com:vml" Requires="v">
                <p:oleObj spid="_x0000_s761943" name="Picture Publisher Image" r:id="rId4" imgW="361762" imgH="285861" progId="PictPub.Image.7">
                  <p:embed/>
                </p:oleObj>
              </mc:Choice>
              <mc:Fallback>
                <p:oleObj name="Picture Publisher Image" r:id="rId4" imgW="361762" imgH="285861" progId="PictPub.Image.7">
                  <p:embed/>
                  <p:pic>
                    <p:nvPicPr>
                      <p:cNvPr id="0" name="Object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5925" y="1898650"/>
                        <a:ext cx="360363" cy="285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54665" name="Picture 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19338" y="5056188"/>
            <a:ext cx="4854575" cy="1223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4666" name="Rectangle 42"/>
          <p:cNvSpPr>
            <a:spLocks noChangeArrowheads="1"/>
          </p:cNvSpPr>
          <p:nvPr/>
        </p:nvSpPr>
        <p:spPr bwMode="auto">
          <a:xfrm>
            <a:off x="147638" y="2781300"/>
            <a:ext cx="8666162" cy="214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Analysis Options</a:t>
            </a:r>
          </a:p>
          <a:p>
            <a:pPr lvl="1">
              <a:buClr>
                <a:schemeClr val="tx1"/>
              </a:buClr>
            </a:pPr>
            <a:r>
              <a:rPr lang="en-US" altLang="en-US" dirty="0"/>
              <a:t>Products: </a:t>
            </a:r>
            <a:r>
              <a:rPr lang="en-US" altLang="en-US" b="0" dirty="0" smtClean="0"/>
              <a:t>Use your pointing device to </a:t>
            </a:r>
            <a:r>
              <a:rPr lang="en-US" altLang="en-US" b="0" dirty="0"/>
              <a:t>s</a:t>
            </a:r>
            <a:r>
              <a:rPr lang="en-US" altLang="en-US" b="0" dirty="0" smtClean="0"/>
              <a:t>elect or deselect any </a:t>
            </a:r>
            <a:r>
              <a:rPr lang="en-US" altLang="en-US" b="0" dirty="0"/>
              <a:t>number of products from the products box </a:t>
            </a:r>
            <a:endParaRPr lang="en-US" altLang="en-US" b="0" dirty="0" smtClean="0"/>
          </a:p>
          <a:p>
            <a:pPr lvl="1">
              <a:buClr>
                <a:schemeClr val="tx1"/>
              </a:buClr>
            </a:pPr>
            <a:r>
              <a:rPr lang="en-US" altLang="en-US" dirty="0" smtClean="0"/>
              <a:t>Cutoff </a:t>
            </a:r>
            <a:r>
              <a:rPr lang="en-US" altLang="en-US" dirty="0"/>
              <a:t>Type: </a:t>
            </a:r>
            <a:r>
              <a:rPr lang="en-US" altLang="en-US" b="0" dirty="0"/>
              <a:t>The analysis stops when you exceed the cutoff percentage selected on the Cutoff Percentage slider.  If the “Percentage of Maximal  Distance” type is selected (and the cutoff is 50%), the analysis stops once the distance between the next two products exceeds 50% of the distance from the products that are farthest apart.  If the “Percentage of Product Pairs” option is selected, the top 50% of the competitors are plotted.</a:t>
            </a:r>
          </a:p>
          <a:p>
            <a:pPr lvl="1"/>
            <a:r>
              <a:rPr lang="en-US" altLang="en-US" dirty="0">
                <a:solidFill>
                  <a:srgbClr val="000000"/>
                </a:solidFill>
              </a:rPr>
              <a:t>Adjust by Dimension Variance</a:t>
            </a:r>
            <a:r>
              <a:rPr lang="en-US" altLang="en-US" b="0" dirty="0">
                <a:solidFill>
                  <a:srgbClr val="000000"/>
                </a:solidFill>
              </a:rPr>
              <a:t>: Since the amount of information contained in each successive dimension drops, PositionSolve</a:t>
            </a:r>
            <a:r>
              <a:rPr lang="en-US" altLang="en-US" sz="1000" baseline="30000" dirty="0"/>
              <a:t>TM</a:t>
            </a:r>
            <a:r>
              <a:rPr lang="en-US" altLang="en-US" b="0" dirty="0">
                <a:solidFill>
                  <a:srgbClr val="000000"/>
                </a:solidFill>
              </a:rPr>
              <a:t> ensures </a:t>
            </a:r>
            <a:r>
              <a:rPr lang="en-US" altLang="en-US" b="0" dirty="0" smtClean="0">
                <a:solidFill>
                  <a:srgbClr val="000000"/>
                </a:solidFill>
              </a:rPr>
              <a:t>that the </a:t>
            </a:r>
            <a:r>
              <a:rPr lang="en-US" altLang="en-US" b="0" dirty="0">
                <a:solidFill>
                  <a:srgbClr val="000000"/>
                </a:solidFill>
              </a:rPr>
              <a:t>scaling of the axes of the map will be proportional to the variance in each dimension.</a:t>
            </a:r>
            <a:endParaRPr lang="en-US" altLang="en-US" b="0" dirty="0"/>
          </a:p>
          <a:p>
            <a:pPr lvl="1">
              <a:buClr>
                <a:schemeClr val="tx1"/>
              </a:buClr>
            </a:pPr>
            <a:r>
              <a:rPr lang="en-US" altLang="en-US" b="0" dirty="0"/>
              <a:t>The number of analyses made is determined by the number of products selected and the cutoff percentage.  The total number is displayed in the Comparison Traversal Box or the Distance Histogram.</a:t>
            </a:r>
          </a:p>
        </p:txBody>
      </p:sp>
      <p:sp>
        <p:nvSpPr>
          <p:cNvPr id="154667" name="Line 43"/>
          <p:cNvSpPr>
            <a:spLocks noChangeShapeType="1"/>
          </p:cNvSpPr>
          <p:nvPr/>
        </p:nvSpPr>
        <p:spPr bwMode="auto">
          <a:xfrm>
            <a:off x="4229100" y="5026025"/>
            <a:ext cx="431800" cy="571500"/>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75" name="Rectangle 27"/>
          <p:cNvSpPr>
            <a:spLocks noChangeArrowheads="1"/>
          </p:cNvSpPr>
          <p:nvPr/>
        </p:nvSpPr>
        <p:spPr bwMode="auto">
          <a:xfrm>
            <a:off x="403225" y="187325"/>
            <a:ext cx="250983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a:latin typeface="Book Antiqua" panose="02040602050305030304" pitchFamily="18" charset="0"/>
              </a:rPr>
              <a:t>Closest Competitor Analysis: Practice</a:t>
            </a:r>
          </a:p>
        </p:txBody>
      </p:sp>
      <p:sp>
        <p:nvSpPr>
          <p:cNvPr id="155677" name="Rectangle 29"/>
          <p:cNvSpPr>
            <a:spLocks noGrp="1" noChangeArrowheads="1"/>
          </p:cNvSpPr>
          <p:nvPr>
            <p:ph type="title"/>
          </p:nvPr>
        </p:nvSpPr>
        <p:spPr>
          <a:xfrm>
            <a:off x="218547" y="597958"/>
            <a:ext cx="8358187" cy="347663"/>
          </a:xfrm>
          <a:noFill/>
          <a:ln/>
        </p:spPr>
        <p:txBody>
          <a:bodyPr/>
          <a:lstStyle/>
          <a:p>
            <a:pPr marL="1257300" indent="-1257300"/>
            <a:r>
              <a:rPr lang="en-US" altLang="en-US" dirty="0"/>
              <a:t>Example 1: Which Products Are Closest Within the Market?</a:t>
            </a:r>
          </a:p>
        </p:txBody>
      </p:sp>
      <p:sp>
        <p:nvSpPr>
          <p:cNvPr id="155680" name="Rectangle 32"/>
          <p:cNvSpPr>
            <a:spLocks noChangeArrowheads="1"/>
          </p:cNvSpPr>
          <p:nvPr/>
        </p:nvSpPr>
        <p:spPr bwMode="auto">
          <a:xfrm>
            <a:off x="270933" y="945753"/>
            <a:ext cx="3065991" cy="4911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Visualizing the Analysis</a:t>
            </a:r>
          </a:p>
          <a:p>
            <a:pPr lvl="1">
              <a:buClr>
                <a:schemeClr val="tx1"/>
              </a:buClr>
            </a:pPr>
            <a:r>
              <a:rPr lang="en-US" altLang="en-US" b="0" dirty="0"/>
              <a:t>You can either step through the visualization of each competitor distance manually, or let PositionSolve</a:t>
            </a:r>
            <a:r>
              <a:rPr lang="en-US" altLang="en-US" sz="1000" baseline="30000" dirty="0"/>
              <a:t>TM</a:t>
            </a:r>
            <a:r>
              <a:rPr lang="en-US" altLang="en-US" b="0" dirty="0"/>
              <a:t> </a:t>
            </a:r>
            <a:r>
              <a:rPr lang="en-US" altLang="en-US" b="0" dirty="0" smtClean="0"/>
              <a:t>animate each </a:t>
            </a:r>
            <a:r>
              <a:rPr lang="en-US" altLang="en-US" b="0" dirty="0"/>
              <a:t>distance and position </a:t>
            </a:r>
            <a:r>
              <a:rPr lang="en-US" altLang="en-US" b="0" dirty="0" smtClean="0"/>
              <a:t>for each product </a:t>
            </a:r>
            <a:r>
              <a:rPr lang="en-US" altLang="en-US" b="0" dirty="0"/>
              <a:t>pair.</a:t>
            </a:r>
          </a:p>
          <a:p>
            <a:pPr lvl="1">
              <a:buClr>
                <a:schemeClr val="tx1"/>
              </a:buClr>
            </a:pPr>
            <a:r>
              <a:rPr lang="en-US" altLang="en-US" b="0" dirty="0"/>
              <a:t>To step through the analysis manually, select the Previous or Next buttons below the Comparison Traversal slider to see each product pair. </a:t>
            </a:r>
            <a:r>
              <a:rPr lang="en-US" altLang="en-US" b="0" dirty="0" smtClean="0"/>
              <a:t> The distance is rotated to lie on the plane of the screen so that the distance being represented </a:t>
            </a:r>
            <a:r>
              <a:rPr lang="en-US" altLang="en-US" i="1" dirty="0" smtClean="0"/>
              <a:t>in the three map dimensions </a:t>
            </a:r>
            <a:r>
              <a:rPr lang="en-US" altLang="en-US" b="0" dirty="0" smtClean="0"/>
              <a:t>is true.  </a:t>
            </a:r>
            <a:endParaRPr lang="en-US" altLang="en-US" b="0" dirty="0"/>
          </a:p>
          <a:p>
            <a:pPr lvl="1"/>
            <a:r>
              <a:rPr lang="en-US" altLang="en-US" b="0" dirty="0"/>
              <a:t>A bold yellow line denotes the current distance being displayed, and other connections are visible in the secondary color (default: blue).  </a:t>
            </a:r>
            <a:endParaRPr lang="en-US" altLang="en-US" b="0" dirty="0" smtClean="0"/>
          </a:p>
          <a:p>
            <a:pPr lvl="1"/>
            <a:r>
              <a:rPr lang="en-US" altLang="en-US" b="0" dirty="0" smtClean="0"/>
              <a:t>The </a:t>
            </a:r>
            <a:r>
              <a:rPr lang="en-US" altLang="en-US" b="0" dirty="0"/>
              <a:t>model displays the relationships in order from the closest </a:t>
            </a:r>
            <a:r>
              <a:rPr lang="en-US" altLang="en-US" b="0" dirty="0" smtClean="0"/>
              <a:t>competitors across all dimensions to the farthest.</a:t>
            </a:r>
            <a:endParaRPr lang="en-US" altLang="en-US" b="0" dirty="0"/>
          </a:p>
        </p:txBody>
      </p:sp>
      <p:pic>
        <p:nvPicPr>
          <p:cNvPr id="155683" name="Picture 35"/>
          <p:cNvPicPr>
            <a:picLocks noChangeAspect="1" noChangeArrowheads="1"/>
          </p:cNvPicPr>
          <p:nvPr/>
        </p:nvPicPr>
        <p:blipFill>
          <a:blip r:embed="rId2">
            <a:extLst>
              <a:ext uri="{28A0092B-C50C-407E-A947-70E740481C1C}">
                <a14:useLocalDpi xmlns:a14="http://schemas.microsoft.com/office/drawing/2010/main" val="0"/>
              </a:ext>
            </a:extLst>
          </a:blip>
          <a:srcRect l="1302" t="8681" r="13200" b="10590"/>
          <a:stretch>
            <a:fillRect/>
          </a:stretch>
        </p:blipFill>
        <p:spPr bwMode="auto">
          <a:xfrm>
            <a:off x="3369733" y="996422"/>
            <a:ext cx="5638271" cy="39948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32"/>
          <p:cNvSpPr>
            <a:spLocks noChangeArrowheads="1"/>
          </p:cNvSpPr>
          <p:nvPr/>
        </p:nvSpPr>
        <p:spPr bwMode="auto">
          <a:xfrm>
            <a:off x="3166533" y="5212953"/>
            <a:ext cx="5731933" cy="1107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pPr lvl="1">
              <a:buClr>
                <a:schemeClr val="tx1"/>
              </a:buClr>
            </a:pPr>
            <a:r>
              <a:rPr lang="en-US" altLang="en-US" b="0" dirty="0" smtClean="0"/>
              <a:t>The </a:t>
            </a:r>
            <a:r>
              <a:rPr lang="en-US" altLang="en-US" b="0" dirty="0"/>
              <a:t>current product pair being displayed is </a:t>
            </a:r>
            <a:r>
              <a:rPr lang="en-US" altLang="en-US" b="0" dirty="0" smtClean="0"/>
              <a:t>highlighted in </a:t>
            </a:r>
            <a:r>
              <a:rPr lang="en-US" altLang="en-US" b="0" dirty="0"/>
              <a:t>the Closest Competitor Distance Histogram diagram by the yellow bar.</a:t>
            </a:r>
          </a:p>
          <a:p>
            <a:pPr lvl="1">
              <a:buClr>
                <a:schemeClr val="tx1"/>
              </a:buClr>
            </a:pPr>
            <a:r>
              <a:rPr lang="en-US" altLang="en-US" b="0" dirty="0"/>
              <a:t>If </a:t>
            </a:r>
            <a:r>
              <a:rPr lang="en-US" altLang="en-US" b="0" dirty="0" smtClean="0"/>
              <a:t>the animation feature is selected, adjust the </a:t>
            </a:r>
            <a:r>
              <a:rPr lang="en-US" altLang="en-US" b="0" dirty="0"/>
              <a:t>animate speed by moving the slider, then select the Animate button</a:t>
            </a:r>
            <a:r>
              <a:rPr lang="en-US" altLang="en-US" b="0" dirty="0" smtClean="0"/>
              <a:t>.  </a:t>
            </a:r>
            <a:endParaRPr lang="en-US" altLang="en-US" b="0" dirty="0"/>
          </a:p>
          <a:p>
            <a:pPr lvl="1">
              <a:buClr>
                <a:schemeClr val="tx1"/>
              </a:buClr>
            </a:pPr>
            <a:endParaRPr lang="en-US" altLang="en-US" b="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96" name="Rectangle 12"/>
          <p:cNvSpPr>
            <a:spLocks noChangeArrowheads="1"/>
          </p:cNvSpPr>
          <p:nvPr/>
        </p:nvSpPr>
        <p:spPr bwMode="auto">
          <a:xfrm>
            <a:off x="405875" y="3584153"/>
            <a:ext cx="3751259" cy="2455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Determine Significant Product Distances</a:t>
            </a:r>
          </a:p>
          <a:p>
            <a:pPr lvl="1"/>
            <a:r>
              <a:rPr lang="en-US" altLang="en-US" b="0" dirty="0"/>
              <a:t>Under the Inspect menu, select Product Significant Distance, or choose the Significant Distance icon from the command center.</a:t>
            </a:r>
          </a:p>
          <a:p>
            <a:pPr lvl="1"/>
            <a:r>
              <a:rPr lang="en-US" altLang="en-US" b="0" dirty="0"/>
              <a:t>The product distances that are statistically significant will have a line connecting the two products.  In this example all of the products are significantly distant from each other.</a:t>
            </a:r>
          </a:p>
          <a:p>
            <a:pPr lvl="1"/>
            <a:r>
              <a:rPr lang="en-US" altLang="en-US" b="0" dirty="0"/>
              <a:t>Select the Display Attributes option to visualize the attribute positions in addition to the product distances.  </a:t>
            </a:r>
          </a:p>
        </p:txBody>
      </p:sp>
      <p:sp>
        <p:nvSpPr>
          <p:cNvPr id="656386" name="Rectangle 2"/>
          <p:cNvSpPr>
            <a:spLocks noChangeArrowheads="1"/>
          </p:cNvSpPr>
          <p:nvPr/>
        </p:nvSpPr>
        <p:spPr bwMode="auto">
          <a:xfrm>
            <a:off x="385763" y="1052510"/>
            <a:ext cx="8323262" cy="2492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smtClean="0"/>
              <a:t>Applicability: MDA, CA, PCA</a:t>
            </a:r>
          </a:p>
          <a:p>
            <a:r>
              <a:rPr lang="en-US" altLang="en-US" dirty="0" smtClean="0"/>
              <a:t>Theory</a:t>
            </a:r>
            <a:endParaRPr lang="en-US" altLang="en-US" dirty="0"/>
          </a:p>
          <a:p>
            <a:pPr lvl="1"/>
            <a:r>
              <a:rPr lang="en-US" altLang="en-US" b="0" dirty="0"/>
              <a:t>The purpose of this </a:t>
            </a:r>
            <a:r>
              <a:rPr lang="en-US" altLang="en-US" b="0" dirty="0" smtClean="0"/>
              <a:t>ancillary analysis to Closest Competitor analysis </a:t>
            </a:r>
            <a:r>
              <a:rPr lang="en-US" altLang="en-US" b="0" dirty="0"/>
              <a:t>is to show which products in </a:t>
            </a:r>
            <a:r>
              <a:rPr lang="en-US" altLang="en-US" b="0" dirty="0" smtClean="0"/>
              <a:t>the total N-dimensional space (all dimensions) are </a:t>
            </a:r>
            <a:r>
              <a:rPr lang="en-US" altLang="en-US" b="0" dirty="0"/>
              <a:t>statistically </a:t>
            </a:r>
            <a:r>
              <a:rPr lang="en-US" altLang="en-US" b="0" dirty="0" smtClean="0"/>
              <a:t>separated </a:t>
            </a:r>
            <a:r>
              <a:rPr lang="en-US" altLang="en-US" b="0" dirty="0"/>
              <a:t>from one another.  </a:t>
            </a:r>
            <a:r>
              <a:rPr lang="en-US" altLang="en-US" b="0" dirty="0" smtClean="0"/>
              <a:t>This is more challenging than it first appears.  A </a:t>
            </a:r>
            <a:r>
              <a:rPr lang="en-US" altLang="en-US" b="0" dirty="0"/>
              <a:t>significant distance cannot be obtained merely by inspecting the </a:t>
            </a:r>
            <a:r>
              <a:rPr lang="en-US" altLang="en-US" b="0" dirty="0" smtClean="0"/>
              <a:t>distances between centroids (spheres) on the perceptual </a:t>
            </a:r>
            <a:r>
              <a:rPr lang="en-US" altLang="en-US" b="0" dirty="0"/>
              <a:t>map because statistical separation is a function of both the distance and the variance around each product.  (The greater the variance, or inconsistency of respondent ratings, the less the distinction.) </a:t>
            </a:r>
            <a:r>
              <a:rPr lang="en-US" altLang="en-US" b="0" dirty="0" smtClean="0"/>
              <a:t>That is, </a:t>
            </a:r>
            <a:r>
              <a:rPr lang="en-US" altLang="en-US" b="0" dirty="0"/>
              <a:t>we need to </a:t>
            </a:r>
            <a:r>
              <a:rPr lang="en-US" altLang="en-US" b="0" dirty="0" smtClean="0"/>
              <a:t>recall that </a:t>
            </a:r>
            <a:r>
              <a:rPr lang="en-US" altLang="en-US" b="0" dirty="0"/>
              <a:t>each product is the center of a “cloud” of respondents that rated it.  If the cloud around each product is tightly localized, the distance necessary for </a:t>
            </a:r>
            <a:r>
              <a:rPr lang="en-US" altLang="en-US" b="0" dirty="0" smtClean="0"/>
              <a:t>that product centroid to be statistically </a:t>
            </a:r>
            <a:r>
              <a:rPr lang="en-US" altLang="en-US" b="0" dirty="0"/>
              <a:t>different from another </a:t>
            </a:r>
            <a:r>
              <a:rPr lang="en-US" altLang="en-US" b="0" dirty="0" smtClean="0"/>
              <a:t>product centroid will </a:t>
            </a:r>
            <a:r>
              <a:rPr lang="en-US" altLang="en-US" b="0" dirty="0"/>
              <a:t>be smaller.</a:t>
            </a:r>
          </a:p>
          <a:p>
            <a:pPr lvl="1"/>
            <a:r>
              <a:rPr lang="en-US" altLang="en-US" b="0" dirty="0"/>
              <a:t>This distance is calculated using the Mahalanobis distance between products.  The product significant distance analysis is available only when the indirect methods of </a:t>
            </a:r>
            <a:r>
              <a:rPr lang="en-US" altLang="en-US" b="0" dirty="0" smtClean="0"/>
              <a:t>discriminant </a:t>
            </a:r>
            <a:r>
              <a:rPr lang="en-US" altLang="en-US" b="0" dirty="0"/>
              <a:t>analysis are used to build the model.</a:t>
            </a:r>
          </a:p>
        </p:txBody>
      </p:sp>
      <p:sp>
        <p:nvSpPr>
          <p:cNvPr id="656387" name="Rectangle 3"/>
          <p:cNvSpPr>
            <a:spLocks noChangeArrowheads="1"/>
          </p:cNvSpPr>
          <p:nvPr/>
        </p:nvSpPr>
        <p:spPr bwMode="auto">
          <a:xfrm>
            <a:off x="403225" y="187325"/>
            <a:ext cx="20383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a:latin typeface="Book Antiqua" panose="02040602050305030304" pitchFamily="18" charset="0"/>
              </a:rPr>
              <a:t>Significant Product Distances</a:t>
            </a:r>
          </a:p>
        </p:txBody>
      </p:sp>
      <p:sp>
        <p:nvSpPr>
          <p:cNvPr id="656394" name="Rectangle 10"/>
          <p:cNvSpPr>
            <a:spLocks noGrp="1" noChangeArrowheads="1"/>
          </p:cNvSpPr>
          <p:nvPr>
            <p:ph type="title"/>
          </p:nvPr>
        </p:nvSpPr>
        <p:spPr>
          <a:xfrm>
            <a:off x="404813" y="651405"/>
            <a:ext cx="8358187" cy="347662"/>
          </a:xfrm>
        </p:spPr>
        <p:txBody>
          <a:bodyPr/>
          <a:lstStyle/>
          <a:p>
            <a:r>
              <a:rPr lang="en-US" altLang="en-US" dirty="0"/>
              <a:t>Significant Product </a:t>
            </a:r>
            <a:r>
              <a:rPr lang="en-US" altLang="en-US" dirty="0" smtClean="0"/>
              <a:t>Distance</a:t>
            </a:r>
            <a:endParaRPr lang="en-US" altLang="en-US" dirty="0"/>
          </a:p>
        </p:txBody>
      </p:sp>
      <p:graphicFrame>
        <p:nvGraphicFramePr>
          <p:cNvPr id="656395" name="Object 11"/>
          <p:cNvGraphicFramePr>
            <a:graphicFrameLocks noChangeAspect="1"/>
          </p:cNvGraphicFramePr>
          <p:nvPr>
            <p:extLst>
              <p:ext uri="{D42A27DB-BD31-4B8C-83A1-F6EECF244321}">
                <p14:modId xmlns:p14="http://schemas.microsoft.com/office/powerpoint/2010/main" val="3323011759"/>
              </p:ext>
            </p:extLst>
          </p:nvPr>
        </p:nvGraphicFramePr>
        <p:xfrm>
          <a:off x="3644201" y="3621371"/>
          <a:ext cx="270746" cy="206339"/>
        </p:xfrm>
        <a:graphic>
          <a:graphicData uri="http://schemas.openxmlformats.org/presentationml/2006/ole">
            <mc:AlternateContent xmlns:mc="http://schemas.openxmlformats.org/markup-compatibility/2006">
              <mc:Choice xmlns:v="urn:schemas-microsoft-com:vml" Requires="v">
                <p:oleObj spid="_x0000_s762967" name="Picture Publisher Image" r:id="rId3" imgW="361762" imgH="276144" progId="PictPub.Image.7">
                  <p:embed/>
                </p:oleObj>
              </mc:Choice>
              <mc:Fallback>
                <p:oleObj name="Picture Publisher Image" r:id="rId3" imgW="361762" imgH="276144" progId="PictPub.Image.7">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4201" y="3621371"/>
                        <a:ext cx="270746" cy="2063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56399" name="Picture 15"/>
          <p:cNvPicPr>
            <a:picLocks noChangeAspect="1" noChangeArrowheads="1"/>
          </p:cNvPicPr>
          <p:nvPr/>
        </p:nvPicPr>
        <p:blipFill>
          <a:blip r:embed="rId5">
            <a:extLst>
              <a:ext uri="{28A0092B-C50C-407E-A947-70E740481C1C}">
                <a14:useLocalDpi xmlns:a14="http://schemas.microsoft.com/office/drawing/2010/main" val="0"/>
              </a:ext>
            </a:extLst>
          </a:blip>
          <a:srcRect l="11719" t="15234" r="10547" b="21094"/>
          <a:stretch>
            <a:fillRect/>
          </a:stretch>
        </p:blipFill>
        <p:spPr bwMode="auto">
          <a:xfrm>
            <a:off x="4283075" y="3598332"/>
            <a:ext cx="4252757" cy="2612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10" name="Rectangle 2"/>
          <p:cNvSpPr>
            <a:spLocks noChangeArrowheads="1"/>
          </p:cNvSpPr>
          <p:nvPr/>
        </p:nvSpPr>
        <p:spPr bwMode="auto">
          <a:xfrm>
            <a:off x="385763" y="987423"/>
            <a:ext cx="8323262" cy="1938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smtClean="0"/>
              <a:t>Applicability: MDA, CA and PCA</a:t>
            </a:r>
          </a:p>
          <a:p>
            <a:r>
              <a:rPr lang="en-US" altLang="en-US" dirty="0" smtClean="0"/>
              <a:t>Theory</a:t>
            </a:r>
            <a:endParaRPr lang="en-US" altLang="en-US" dirty="0"/>
          </a:p>
          <a:p>
            <a:pPr lvl="1"/>
            <a:r>
              <a:rPr lang="en-US" altLang="en-US" b="0" dirty="0" smtClean="0"/>
              <a:t>Brand Image Diffusion Analysis can </a:t>
            </a:r>
            <a:r>
              <a:rPr lang="en-US" altLang="en-US" b="0" dirty="0"/>
              <a:t>greatly enhance your understanding of the perceptual space.  </a:t>
            </a:r>
            <a:r>
              <a:rPr lang="en-US" altLang="en-US" b="0" dirty="0" smtClean="0"/>
              <a:t>The reasoning behind this statement is quite straightforward.  Each </a:t>
            </a:r>
            <a:r>
              <a:rPr lang="en-US" altLang="en-US" b="0" dirty="0"/>
              <a:t>product plotted on the </a:t>
            </a:r>
            <a:r>
              <a:rPr lang="en-US" altLang="en-US" b="0" dirty="0" smtClean="0"/>
              <a:t>map, is, as we stated before a centroid, the center of a cloud of respondents who </a:t>
            </a:r>
            <a:r>
              <a:rPr lang="en-US" altLang="en-US" b="0" dirty="0"/>
              <a:t>rated that product.  Stated mathematically, the product is the geometric mean of the individual respondent ratings </a:t>
            </a:r>
            <a:r>
              <a:rPr lang="en-US" altLang="en-US" b="0" dirty="0" smtClean="0"/>
              <a:t>for </a:t>
            </a:r>
            <a:r>
              <a:rPr lang="en-US" altLang="en-US" b="0" dirty="0"/>
              <a:t>that product</a:t>
            </a:r>
            <a:r>
              <a:rPr lang="en-US" altLang="en-US" b="0" dirty="0" smtClean="0"/>
              <a:t>.</a:t>
            </a:r>
            <a:endParaRPr lang="en-US" altLang="en-US" b="0" dirty="0"/>
          </a:p>
          <a:p>
            <a:pPr lvl="1"/>
            <a:r>
              <a:rPr lang="en-US" altLang="en-US" b="0" dirty="0"/>
              <a:t>If this cloud of respondents is tightly localized around the </a:t>
            </a:r>
            <a:r>
              <a:rPr lang="en-US" altLang="en-US" b="0" dirty="0" smtClean="0"/>
              <a:t>centroid, then the market </a:t>
            </a:r>
            <a:r>
              <a:rPr lang="en-US" altLang="en-US" b="0" dirty="0"/>
              <a:t>perception of the product is relatively homogeneous— the respondents hold similar images of that product.  Conversely, if the cloud is spread out, respondents share no strong, consistent </a:t>
            </a:r>
            <a:r>
              <a:rPr lang="en-US" altLang="en-US" b="0" dirty="0" smtClean="0"/>
              <a:t>image of that competitor.</a:t>
            </a:r>
            <a:endParaRPr lang="en-US" altLang="en-US" b="0" dirty="0"/>
          </a:p>
        </p:txBody>
      </p:sp>
      <p:sp>
        <p:nvSpPr>
          <p:cNvPr id="683011" name="Rectangle 3"/>
          <p:cNvSpPr>
            <a:spLocks noChangeArrowheads="1"/>
          </p:cNvSpPr>
          <p:nvPr/>
        </p:nvSpPr>
        <p:spPr bwMode="auto">
          <a:xfrm>
            <a:off x="403225" y="187325"/>
            <a:ext cx="281781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a:latin typeface="Book Antiqua" panose="02040602050305030304" pitchFamily="18" charset="0"/>
              </a:rPr>
              <a:t>Respondent Mapping: Theory and Practice</a:t>
            </a:r>
          </a:p>
        </p:txBody>
      </p:sp>
      <p:sp>
        <p:nvSpPr>
          <p:cNvPr id="683012" name="Rectangle 4"/>
          <p:cNvSpPr>
            <a:spLocks noGrp="1" noChangeArrowheads="1"/>
          </p:cNvSpPr>
          <p:nvPr>
            <p:ph type="title"/>
          </p:nvPr>
        </p:nvSpPr>
        <p:spPr>
          <a:xfrm>
            <a:off x="404813" y="560916"/>
            <a:ext cx="8358187" cy="347663"/>
          </a:xfrm>
        </p:spPr>
        <p:txBody>
          <a:bodyPr/>
          <a:lstStyle/>
          <a:p>
            <a:r>
              <a:rPr lang="en-US" altLang="en-US" dirty="0" smtClean="0"/>
              <a:t>Brand Image Diffusion Analysis (Respondent Mapping)</a:t>
            </a:r>
            <a:endParaRPr lang="en-US" altLang="en-US" dirty="0"/>
          </a:p>
        </p:txBody>
      </p:sp>
      <p:sp>
        <p:nvSpPr>
          <p:cNvPr id="683014" name="Rectangle 6"/>
          <p:cNvSpPr>
            <a:spLocks noChangeArrowheads="1"/>
          </p:cNvSpPr>
          <p:nvPr/>
        </p:nvSpPr>
        <p:spPr bwMode="auto">
          <a:xfrm>
            <a:off x="381000" y="2955925"/>
            <a:ext cx="4068763" cy="3249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smtClean="0"/>
              <a:t>BIDA/ Respondent </a:t>
            </a:r>
            <a:r>
              <a:rPr lang="en-US" altLang="en-US" dirty="0"/>
              <a:t>Mapping</a:t>
            </a:r>
          </a:p>
          <a:p>
            <a:pPr lvl="1"/>
            <a:r>
              <a:rPr lang="en-US" altLang="en-US" b="0" dirty="0"/>
              <a:t>Under the Inspect menu, select Respondent Mapping, or select the icon from the command center.</a:t>
            </a:r>
          </a:p>
          <a:p>
            <a:pPr lvl="1"/>
            <a:r>
              <a:rPr lang="en-US" altLang="en-US" dirty="0"/>
              <a:t>Products:</a:t>
            </a:r>
            <a:r>
              <a:rPr lang="en-US" altLang="en-US" b="0" dirty="0"/>
              <a:t> From the Respondent Mapping dialog box, select one or more products to be mapped.  </a:t>
            </a:r>
          </a:p>
          <a:p>
            <a:pPr lvl="1"/>
            <a:r>
              <a:rPr lang="en-US" altLang="en-US" dirty="0"/>
              <a:t>Overlay: </a:t>
            </a:r>
            <a:r>
              <a:rPr lang="en-US" altLang="en-US" b="0" dirty="0"/>
              <a:t>Select an overlay option to display a circle on the respondent map enclosing a portion of the respondents.  </a:t>
            </a:r>
            <a:r>
              <a:rPr lang="en-US" altLang="en-US" dirty="0"/>
              <a:t>None </a:t>
            </a:r>
            <a:r>
              <a:rPr lang="en-US" altLang="en-US" b="0" dirty="0"/>
              <a:t>performs no overlay.  </a:t>
            </a:r>
            <a:r>
              <a:rPr lang="en-US" altLang="en-US" dirty="0"/>
              <a:t>Standard Deviation </a:t>
            </a:r>
            <a:r>
              <a:rPr lang="en-US" altLang="en-US" b="0" dirty="0"/>
              <a:t>overlays a circle on the map one standard deviation away from the product.  </a:t>
            </a:r>
            <a:r>
              <a:rPr lang="en-US" altLang="en-US" dirty="0"/>
              <a:t>Percentile</a:t>
            </a:r>
            <a:r>
              <a:rPr lang="en-US" altLang="en-US" b="0" dirty="0"/>
              <a:t> overlays percentiles and </a:t>
            </a:r>
            <a:r>
              <a:rPr lang="en-US" altLang="en-US" dirty="0"/>
              <a:t>Quartile </a:t>
            </a:r>
            <a:r>
              <a:rPr lang="en-US" altLang="en-US" b="0" dirty="0"/>
              <a:t>overlays quartiles.</a:t>
            </a:r>
          </a:p>
          <a:p>
            <a:pPr lvl="1"/>
            <a:r>
              <a:rPr lang="en-US" altLang="en-US" b="0" dirty="0"/>
              <a:t>If the </a:t>
            </a:r>
            <a:r>
              <a:rPr lang="en-US" altLang="en-US" dirty="0"/>
              <a:t>Percentile </a:t>
            </a:r>
            <a:r>
              <a:rPr lang="en-US" altLang="en-US" b="0" dirty="0"/>
              <a:t>option is selected, the </a:t>
            </a:r>
            <a:r>
              <a:rPr lang="en-US" altLang="en-US" dirty="0"/>
              <a:t>Maximum Percent Enclosed </a:t>
            </a:r>
            <a:r>
              <a:rPr lang="en-US" altLang="en-US" b="0" dirty="0"/>
              <a:t>and </a:t>
            </a:r>
            <a:r>
              <a:rPr lang="en-US" altLang="en-US" dirty="0"/>
              <a:t>Sublines Every x Percent </a:t>
            </a:r>
            <a:r>
              <a:rPr lang="en-US" altLang="en-US" b="0" dirty="0"/>
              <a:t>options will be available.</a:t>
            </a:r>
          </a:p>
        </p:txBody>
      </p:sp>
      <p:graphicFrame>
        <p:nvGraphicFramePr>
          <p:cNvPr id="683019" name="Object 11"/>
          <p:cNvGraphicFramePr>
            <a:graphicFrameLocks noChangeAspect="1"/>
          </p:cNvGraphicFramePr>
          <p:nvPr>
            <p:extLst>
              <p:ext uri="{D42A27DB-BD31-4B8C-83A1-F6EECF244321}">
                <p14:modId xmlns:p14="http://schemas.microsoft.com/office/powerpoint/2010/main" val="2463584839"/>
              </p:ext>
            </p:extLst>
          </p:nvPr>
        </p:nvGraphicFramePr>
        <p:xfrm>
          <a:off x="3114638" y="2928938"/>
          <a:ext cx="360363" cy="285750"/>
        </p:xfrm>
        <a:graphic>
          <a:graphicData uri="http://schemas.openxmlformats.org/presentationml/2006/ole">
            <mc:AlternateContent xmlns:mc="http://schemas.openxmlformats.org/markup-compatibility/2006">
              <mc:Choice xmlns:v="urn:schemas-microsoft-com:vml" Requires="v">
                <p:oleObj spid="_x0000_s763989" name="Picture Publisher Image" r:id="rId3" imgW="361762" imgH="285861" progId="PictPub.Image.7">
                  <p:embed/>
                </p:oleObj>
              </mc:Choice>
              <mc:Fallback>
                <p:oleObj name="Picture Publisher Image" r:id="rId3" imgW="361762" imgH="285861" progId="PictPub.Image.7">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4638" y="2928938"/>
                        <a:ext cx="360363" cy="285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83021" name="Picture 13"/>
          <p:cNvPicPr>
            <a:picLocks noChangeAspect="1" noChangeArrowheads="1"/>
          </p:cNvPicPr>
          <p:nvPr/>
        </p:nvPicPr>
        <p:blipFill>
          <a:blip r:embed="rId5">
            <a:extLst>
              <a:ext uri="{28A0092B-C50C-407E-A947-70E740481C1C}">
                <a14:useLocalDpi xmlns:a14="http://schemas.microsoft.com/office/drawing/2010/main" val="0"/>
              </a:ext>
            </a:extLst>
          </a:blip>
          <a:srcRect l="11589" t="15234" r="10156" b="20964"/>
          <a:stretch>
            <a:fillRect/>
          </a:stretch>
        </p:blipFill>
        <p:spPr bwMode="auto">
          <a:xfrm>
            <a:off x="4651375" y="3005138"/>
            <a:ext cx="4251325" cy="2598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3022" name="Picture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6738" y="3568700"/>
            <a:ext cx="1062037" cy="276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4" name="Rectangle 1026"/>
          <p:cNvSpPr>
            <a:spLocks noChangeArrowheads="1"/>
          </p:cNvSpPr>
          <p:nvPr/>
        </p:nvSpPr>
        <p:spPr bwMode="auto">
          <a:xfrm>
            <a:off x="385763" y="1204913"/>
            <a:ext cx="2963862" cy="4727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Convex Hulls</a:t>
            </a:r>
          </a:p>
          <a:p>
            <a:pPr lvl="1"/>
            <a:r>
              <a:rPr lang="en-US" altLang="en-US" b="0" dirty="0"/>
              <a:t>Convex hulls </a:t>
            </a:r>
            <a:r>
              <a:rPr lang="en-US" altLang="en-US" b="0" dirty="0" smtClean="0"/>
              <a:t>are a mathematical way of “shrink wrapping” the respondents in Brand Image Diffusion Analysis.</a:t>
            </a:r>
            <a:endParaRPr lang="en-US" altLang="en-US" b="0" dirty="0"/>
          </a:p>
          <a:p>
            <a:pPr lvl="1"/>
            <a:r>
              <a:rPr lang="en-US" altLang="en-US" b="0" dirty="0"/>
              <a:t>To use convex hulls, select the option in the overlay </a:t>
            </a:r>
            <a:r>
              <a:rPr lang="en-US" altLang="en-US" b="0" dirty="0" smtClean="0"/>
              <a:t>group box within the Respondent Mapping dialog box. Next, adjust </a:t>
            </a:r>
            <a:r>
              <a:rPr lang="en-US" altLang="en-US" b="0" dirty="0"/>
              <a:t>the “maximum percent” slider to </a:t>
            </a:r>
            <a:r>
              <a:rPr lang="en-US" altLang="en-US" b="0" dirty="0" smtClean="0"/>
              <a:t>slew through the percentage </a:t>
            </a:r>
            <a:r>
              <a:rPr lang="en-US" altLang="en-US" b="0" dirty="0"/>
              <a:t>of </a:t>
            </a:r>
            <a:r>
              <a:rPr lang="en-US" altLang="en-US" b="0" dirty="0" smtClean="0"/>
              <a:t>respondents allowed to contribute to the shape of each product.</a:t>
            </a:r>
            <a:endParaRPr lang="en-US" altLang="en-US" b="0" dirty="0"/>
          </a:p>
          <a:p>
            <a:pPr lvl="1"/>
            <a:r>
              <a:rPr lang="en-US" altLang="en-US" b="0" dirty="0"/>
              <a:t>To elect not to show a product with a convex hull, deselect the product in the Respondent Mapping dialog.</a:t>
            </a:r>
          </a:p>
          <a:p>
            <a:pPr lvl="1"/>
            <a:r>
              <a:rPr lang="en-US" altLang="en-US" b="0" dirty="0"/>
              <a:t>From the Options menu, select Drawing Options, then select the Convex Hulls tab to change visualization options for the convex hulls. The defaults are shown in the example dialog.</a:t>
            </a:r>
          </a:p>
        </p:txBody>
      </p:sp>
      <p:sp>
        <p:nvSpPr>
          <p:cNvPr id="704515" name="Rectangle 1027"/>
          <p:cNvSpPr>
            <a:spLocks noChangeArrowheads="1"/>
          </p:cNvSpPr>
          <p:nvPr/>
        </p:nvSpPr>
        <p:spPr bwMode="auto">
          <a:xfrm>
            <a:off x="403225" y="187325"/>
            <a:ext cx="281781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a:latin typeface="Book Antiqua" panose="02040602050305030304" pitchFamily="18" charset="0"/>
              </a:rPr>
              <a:t>Respondent Mapping: Theory and Practice</a:t>
            </a:r>
          </a:p>
        </p:txBody>
      </p:sp>
      <p:sp>
        <p:nvSpPr>
          <p:cNvPr id="704516" name="Rectangle 1028"/>
          <p:cNvSpPr>
            <a:spLocks noGrp="1" noChangeArrowheads="1"/>
          </p:cNvSpPr>
          <p:nvPr>
            <p:ph type="title"/>
          </p:nvPr>
        </p:nvSpPr>
        <p:spPr>
          <a:xfrm>
            <a:off x="404813" y="744538"/>
            <a:ext cx="7424399" cy="350736"/>
          </a:xfrm>
        </p:spPr>
        <p:txBody>
          <a:bodyPr/>
          <a:lstStyle/>
          <a:p>
            <a:r>
              <a:rPr lang="en-US" altLang="en-US" dirty="0" smtClean="0"/>
              <a:t>Contouring the Respondents in Brand Image Diffusion Analysis</a:t>
            </a:r>
            <a:endParaRPr lang="en-US" altLang="en-US" dirty="0"/>
          </a:p>
        </p:txBody>
      </p:sp>
      <p:pic>
        <p:nvPicPr>
          <p:cNvPr id="704524" name="Picture 1036"/>
          <p:cNvPicPr>
            <a:picLocks noChangeAspect="1" noChangeArrowheads="1"/>
          </p:cNvPicPr>
          <p:nvPr/>
        </p:nvPicPr>
        <p:blipFill>
          <a:blip r:embed="rId2" cstate="print">
            <a:extLst>
              <a:ext uri="{28A0092B-C50C-407E-A947-70E740481C1C}">
                <a14:useLocalDpi xmlns:a14="http://schemas.microsoft.com/office/drawing/2010/main" val="0"/>
              </a:ext>
            </a:extLst>
          </a:blip>
          <a:srcRect l="17545" t="22668" r="4565" b="14792"/>
          <a:stretch>
            <a:fillRect/>
          </a:stretch>
        </p:blipFill>
        <p:spPr bwMode="auto">
          <a:xfrm>
            <a:off x="4110038" y="1290638"/>
            <a:ext cx="4730750" cy="2700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4525" name="Picture 103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0763" y="1947863"/>
            <a:ext cx="1236662" cy="321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4526" name="Picture 10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2438" y="3776663"/>
            <a:ext cx="2805112" cy="256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4527" name="Line 1039"/>
          <p:cNvSpPr>
            <a:spLocks noChangeShapeType="1"/>
          </p:cNvSpPr>
          <p:nvPr/>
        </p:nvSpPr>
        <p:spPr bwMode="auto">
          <a:xfrm flipV="1">
            <a:off x="3048000" y="4519613"/>
            <a:ext cx="2633663" cy="441325"/>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4" name="Rectangle 2"/>
          <p:cNvSpPr>
            <a:spLocks noChangeArrowheads="1"/>
          </p:cNvSpPr>
          <p:nvPr/>
        </p:nvSpPr>
        <p:spPr bwMode="auto">
          <a:xfrm>
            <a:off x="343430" y="1018645"/>
            <a:ext cx="8310562" cy="3046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smtClean="0"/>
              <a:t>Applicability: MDA, CA and PCA</a:t>
            </a:r>
          </a:p>
          <a:p>
            <a:r>
              <a:rPr lang="en-US" altLang="en-US" dirty="0" smtClean="0"/>
              <a:t>Theory</a:t>
            </a:r>
            <a:endParaRPr lang="en-US" altLang="en-US" dirty="0"/>
          </a:p>
          <a:p>
            <a:pPr lvl="1"/>
            <a:r>
              <a:rPr lang="en-US" altLang="en-US" b="0" dirty="0"/>
              <a:t>Attribute elasticity illustrates how far and in what direction a product would move if you changed its rating on one attribute </a:t>
            </a:r>
            <a:r>
              <a:rPr lang="en-US" altLang="en-US" i="1" dirty="0"/>
              <a:t>while keeping all the other attributes constant</a:t>
            </a:r>
            <a:r>
              <a:rPr lang="en-US" altLang="en-US" b="0" dirty="0"/>
              <a:t>.  Attribute elasticity is instructive for two reasons.  First, it tells you something about that attribute itself.  When you plot the attribute elasticity lines or vectors, for a particular product, the length of the lines differ.  Elasticity lines are determined by the discrimination space itself.  If an attribute does not do much to distinguish between products (it has a low F ratio), it contributes little to determining the discriminant space (at least in the dimensions being plotted).  Since it doesn’t define the product space, it is short.  A short line tells you that changing that product’s performance on that attribute won’t move it much on the map.  Conversely, an attribute with a long attribute elasticity line indicates that the products are relatively different on that attribute.  Because the attribute contributes much more to the calculation of the underlying space, changing its performance has greater potential to move the product on the map.</a:t>
            </a:r>
          </a:p>
          <a:p>
            <a:pPr lvl="1"/>
            <a:r>
              <a:rPr lang="en-US" altLang="en-US" b="0" dirty="0"/>
              <a:t>Second, and perhaps more important from a practical perspective, attribute elasticity provides information that you can use when you want to manually reposition a product using a simulation feature.  Attribute elasticity will clearly show you which attributes can change to move a product to a desired position on the map.</a:t>
            </a:r>
          </a:p>
        </p:txBody>
      </p:sp>
      <p:sp>
        <p:nvSpPr>
          <p:cNvPr id="684035" name="Rectangle 3"/>
          <p:cNvSpPr>
            <a:spLocks noChangeArrowheads="1"/>
          </p:cNvSpPr>
          <p:nvPr/>
        </p:nvSpPr>
        <p:spPr bwMode="auto">
          <a:xfrm>
            <a:off x="403225" y="187325"/>
            <a:ext cx="26971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a:latin typeface="Book Antiqua" panose="02040602050305030304" pitchFamily="18" charset="0"/>
              </a:rPr>
              <a:t>Attribute Elasticity: Theory and Practice</a:t>
            </a:r>
          </a:p>
        </p:txBody>
      </p:sp>
      <p:sp>
        <p:nvSpPr>
          <p:cNvPr id="684036" name="Rectangle 4"/>
          <p:cNvSpPr>
            <a:spLocks noGrp="1" noChangeArrowheads="1"/>
          </p:cNvSpPr>
          <p:nvPr>
            <p:ph type="title"/>
          </p:nvPr>
        </p:nvSpPr>
        <p:spPr>
          <a:xfrm>
            <a:off x="328613" y="626005"/>
            <a:ext cx="8358187" cy="347662"/>
          </a:xfrm>
        </p:spPr>
        <p:txBody>
          <a:bodyPr/>
          <a:lstStyle/>
          <a:p>
            <a:r>
              <a:rPr lang="en-US" altLang="en-US" dirty="0"/>
              <a:t>Attribute </a:t>
            </a:r>
            <a:r>
              <a:rPr lang="en-US" altLang="en-US" dirty="0" smtClean="0"/>
              <a:t>Elasticity</a:t>
            </a:r>
            <a:endParaRPr lang="en-US" altLang="en-US" dirty="0"/>
          </a:p>
        </p:txBody>
      </p:sp>
      <p:graphicFrame>
        <p:nvGraphicFramePr>
          <p:cNvPr id="684046" name="Object 14"/>
          <p:cNvGraphicFramePr>
            <a:graphicFrameLocks noChangeAspect="1"/>
          </p:cNvGraphicFramePr>
          <p:nvPr>
            <p:extLst>
              <p:ext uri="{D42A27DB-BD31-4B8C-83A1-F6EECF244321}">
                <p14:modId xmlns:p14="http://schemas.microsoft.com/office/powerpoint/2010/main" val="4184846854"/>
              </p:ext>
            </p:extLst>
          </p:nvPr>
        </p:nvGraphicFramePr>
        <p:xfrm>
          <a:off x="4814888" y="3972453"/>
          <a:ext cx="3146425" cy="2176462"/>
        </p:xfrm>
        <a:graphic>
          <a:graphicData uri="http://schemas.openxmlformats.org/presentationml/2006/ole">
            <mc:AlternateContent xmlns:mc="http://schemas.openxmlformats.org/markup-compatibility/2006">
              <mc:Choice xmlns:v="urn:schemas-microsoft-com:vml" Requires="v">
                <p:oleObj spid="_x0000_s765012" name="Picture Publisher Image" r:id="rId3" imgW="2714760" imgH="1876320" progId="PictPub.Image.7">
                  <p:embed/>
                </p:oleObj>
              </mc:Choice>
              <mc:Fallback>
                <p:oleObj name="Picture Publisher Image" r:id="rId3" imgW="2714760" imgH="1876320" progId="PictPub.Image.7">
                  <p:embed/>
                  <p:pic>
                    <p:nvPicPr>
                      <p:cNvPr id="0"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4888" y="3972453"/>
                        <a:ext cx="3146425" cy="2176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84048" name="Rectangle 16"/>
          <p:cNvSpPr>
            <a:spLocks noChangeArrowheads="1"/>
          </p:cNvSpPr>
          <p:nvPr/>
        </p:nvSpPr>
        <p:spPr bwMode="auto">
          <a:xfrm>
            <a:off x="347663" y="4032778"/>
            <a:ext cx="4410604" cy="2345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Interpreting Attribute Elasticity</a:t>
            </a:r>
          </a:p>
          <a:p>
            <a:pPr lvl="1"/>
            <a:r>
              <a:rPr lang="en-US" altLang="en-US" b="0" dirty="0"/>
              <a:t>As this diagram demonstrates, a product’s position on any attribute can be modified positively or negatively.   The attribute continuum goes through the product </a:t>
            </a:r>
            <a:r>
              <a:rPr lang="en-US" altLang="en-US" b="0" dirty="0" smtClean="0"/>
              <a:t>centroid, but </a:t>
            </a:r>
            <a:r>
              <a:rPr lang="en-US" altLang="en-US" b="0" dirty="0"/>
              <a:t>does not originate at the center.  The end of the attribute line </a:t>
            </a:r>
            <a:r>
              <a:rPr lang="en-US" altLang="en-US" i="1" dirty="0"/>
              <a:t>without the arrowhead </a:t>
            </a:r>
            <a:r>
              <a:rPr lang="en-US" altLang="en-US" b="0" dirty="0"/>
              <a:t>represents where the product would be centered if the position of that attribute were decreased as far as possible.   Conversely, the end of the attribute line with the arrowhead represents where the product would be centered if the affect of that attribute were </a:t>
            </a:r>
            <a:r>
              <a:rPr lang="en-US" altLang="en-US" b="0" dirty="0" smtClean="0"/>
              <a:t>increased as far as possible. </a:t>
            </a:r>
            <a:endParaRPr lang="en-US" altLang="en-US" b="0" dirty="0"/>
          </a:p>
        </p:txBody>
      </p:sp>
      <p:sp>
        <p:nvSpPr>
          <p:cNvPr id="684049" name="Line 17"/>
          <p:cNvSpPr>
            <a:spLocks noChangeShapeType="1"/>
          </p:cNvSpPr>
          <p:nvPr/>
        </p:nvSpPr>
        <p:spPr bwMode="auto">
          <a:xfrm>
            <a:off x="4292600" y="5520267"/>
            <a:ext cx="1143000" cy="165098"/>
          </a:xfrm>
          <a:prstGeom prst="line">
            <a:avLst/>
          </a:prstGeom>
          <a:noFill/>
          <a:ln w="9525">
            <a:solidFill>
              <a:srgbClr val="0000FF"/>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4050" name="Line 18"/>
          <p:cNvSpPr>
            <a:spLocks noChangeShapeType="1"/>
          </p:cNvSpPr>
          <p:nvPr/>
        </p:nvSpPr>
        <p:spPr bwMode="auto">
          <a:xfrm flipV="1">
            <a:off x="4614332" y="5901265"/>
            <a:ext cx="1468967" cy="110068"/>
          </a:xfrm>
          <a:prstGeom prst="line">
            <a:avLst/>
          </a:prstGeom>
          <a:noFill/>
          <a:ln w="9525">
            <a:solidFill>
              <a:srgbClr val="0000FF"/>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5059" name="Rectangle 3"/>
          <p:cNvSpPr>
            <a:spLocks noChangeArrowheads="1"/>
          </p:cNvSpPr>
          <p:nvPr/>
        </p:nvSpPr>
        <p:spPr bwMode="auto">
          <a:xfrm>
            <a:off x="403225" y="187325"/>
            <a:ext cx="26971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a:latin typeface="Book Antiqua" panose="02040602050305030304" pitchFamily="18" charset="0"/>
              </a:rPr>
              <a:t>Attribute Elasticity: Theory and Practice</a:t>
            </a:r>
          </a:p>
        </p:txBody>
      </p:sp>
      <p:sp>
        <p:nvSpPr>
          <p:cNvPr id="685060" name="Rectangle 4"/>
          <p:cNvSpPr>
            <a:spLocks noGrp="1" noChangeArrowheads="1"/>
          </p:cNvSpPr>
          <p:nvPr>
            <p:ph type="title"/>
          </p:nvPr>
        </p:nvSpPr>
        <p:spPr>
          <a:xfrm>
            <a:off x="404813" y="744538"/>
            <a:ext cx="8358187" cy="347662"/>
          </a:xfrm>
        </p:spPr>
        <p:txBody>
          <a:bodyPr/>
          <a:lstStyle/>
          <a:p>
            <a:r>
              <a:rPr lang="en-US" altLang="en-US"/>
              <a:t>Attribute Elasticity</a:t>
            </a:r>
          </a:p>
        </p:txBody>
      </p:sp>
      <p:sp>
        <p:nvSpPr>
          <p:cNvPr id="685061" name="Rectangle 5"/>
          <p:cNvSpPr>
            <a:spLocks noChangeArrowheads="1"/>
          </p:cNvSpPr>
          <p:nvPr/>
        </p:nvSpPr>
        <p:spPr bwMode="auto">
          <a:xfrm>
            <a:off x="406400" y="1408113"/>
            <a:ext cx="3713163" cy="3803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Attribute Elasticity</a:t>
            </a:r>
          </a:p>
          <a:p>
            <a:pPr lvl="1"/>
            <a:r>
              <a:rPr lang="en-US" altLang="en-US" b="0" dirty="0"/>
              <a:t>Under the Inspect menu, select Attribute Elasticity, or select the icon </a:t>
            </a:r>
            <a:r>
              <a:rPr lang="en-US" altLang="en-US" b="0" dirty="0" smtClean="0"/>
              <a:t>above from the </a:t>
            </a:r>
            <a:r>
              <a:rPr lang="en-US" altLang="en-US" b="0" dirty="0"/>
              <a:t>command center.</a:t>
            </a:r>
          </a:p>
          <a:p>
            <a:pPr lvl="1"/>
            <a:r>
              <a:rPr lang="en-US" altLang="en-US" dirty="0"/>
              <a:t>Products:</a:t>
            </a:r>
            <a:r>
              <a:rPr lang="en-US" altLang="en-US" b="0" dirty="0"/>
              <a:t> From the Attribute Elasticity dialog box, select one or more products to be </a:t>
            </a:r>
            <a:r>
              <a:rPr lang="en-US" altLang="en-US" b="0" dirty="0" smtClean="0"/>
              <a:t>entered into the analysis.  </a:t>
            </a:r>
            <a:endParaRPr lang="en-US" altLang="en-US" b="0" dirty="0"/>
          </a:p>
          <a:p>
            <a:pPr lvl="1"/>
            <a:r>
              <a:rPr lang="en-US" altLang="en-US" dirty="0"/>
              <a:t>Attributes: </a:t>
            </a:r>
            <a:r>
              <a:rPr lang="en-US" altLang="en-US" b="0" dirty="0"/>
              <a:t>Select any combination of attributes that will be displayed on the map.  </a:t>
            </a:r>
          </a:p>
          <a:p>
            <a:pPr lvl="1"/>
            <a:r>
              <a:rPr lang="en-US" altLang="en-US" dirty="0"/>
              <a:t>Range</a:t>
            </a:r>
            <a:r>
              <a:rPr lang="en-US" altLang="en-US" b="0" dirty="0"/>
              <a:t>: These two options determine the part of the elasticity lines that will be displayed.  The </a:t>
            </a:r>
            <a:r>
              <a:rPr lang="en-US" altLang="en-US" dirty="0"/>
              <a:t>Range Start </a:t>
            </a:r>
            <a:r>
              <a:rPr lang="en-US" altLang="en-US" b="0" dirty="0"/>
              <a:t>percentage must be less than the </a:t>
            </a:r>
            <a:r>
              <a:rPr lang="en-US" altLang="en-US" dirty="0"/>
              <a:t>Range End </a:t>
            </a:r>
            <a:r>
              <a:rPr lang="en-US" altLang="en-US" b="0" dirty="0"/>
              <a:t>percentage.   For example, if the data collected is on a one-to-ten scale, and Range Start and Range End are set to 20% and 90%, respectively, then PositionSolve</a:t>
            </a:r>
            <a:r>
              <a:rPr lang="en-US" altLang="en-US" sz="1000" baseline="30000" dirty="0"/>
              <a:t>TM</a:t>
            </a:r>
            <a:r>
              <a:rPr lang="en-US" altLang="en-US" b="0" dirty="0"/>
              <a:t> will begin plotting the attribute elasticity line starting at 2 and ending at 9.  </a:t>
            </a:r>
          </a:p>
        </p:txBody>
      </p:sp>
      <p:graphicFrame>
        <p:nvGraphicFramePr>
          <p:cNvPr id="685062" name="Object 6"/>
          <p:cNvGraphicFramePr>
            <a:graphicFrameLocks noChangeAspect="1"/>
          </p:cNvGraphicFramePr>
          <p:nvPr/>
        </p:nvGraphicFramePr>
        <p:xfrm>
          <a:off x="2190750" y="1352550"/>
          <a:ext cx="342900" cy="266700"/>
        </p:xfrm>
        <a:graphic>
          <a:graphicData uri="http://schemas.openxmlformats.org/presentationml/2006/ole">
            <mc:AlternateContent xmlns:mc="http://schemas.openxmlformats.org/markup-compatibility/2006">
              <mc:Choice xmlns:v="urn:schemas-microsoft-com:vml" Requires="v">
                <p:oleObj spid="_x0000_s685172" name="Picture Publisher Image" r:id="rId3" imgW="343122" imgH="266735" progId="PictPub.Image.7">
                  <p:embed/>
                </p:oleObj>
              </mc:Choice>
              <mc:Fallback>
                <p:oleObj name="Picture Publisher Image" r:id="rId3" imgW="343122" imgH="266735" progId="PictPub.Image.7">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0750" y="1352550"/>
                        <a:ext cx="342900" cy="266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85065" name="Line 9"/>
          <p:cNvSpPr>
            <a:spLocks noChangeShapeType="1"/>
          </p:cNvSpPr>
          <p:nvPr/>
        </p:nvSpPr>
        <p:spPr bwMode="auto">
          <a:xfrm>
            <a:off x="1601260" y="5421841"/>
            <a:ext cx="2032000" cy="0"/>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5066" name="Text Box 10"/>
          <p:cNvSpPr txBox="1">
            <a:spLocks noChangeArrowheads="1"/>
          </p:cNvSpPr>
          <p:nvPr/>
        </p:nvSpPr>
        <p:spPr bwMode="auto">
          <a:xfrm>
            <a:off x="1459973" y="5196416"/>
            <a:ext cx="260350"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Book Antiqua" panose="02040602050305030304" pitchFamily="18" charset="0"/>
              </a:rPr>
              <a:t>2</a:t>
            </a:r>
          </a:p>
        </p:txBody>
      </p:sp>
      <p:sp>
        <p:nvSpPr>
          <p:cNvPr id="685067" name="Text Box 11"/>
          <p:cNvSpPr txBox="1">
            <a:spLocks noChangeArrowheads="1"/>
          </p:cNvSpPr>
          <p:nvPr/>
        </p:nvSpPr>
        <p:spPr bwMode="auto">
          <a:xfrm>
            <a:off x="3479273" y="5183716"/>
            <a:ext cx="260350"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Book Antiqua" panose="02040602050305030304" pitchFamily="18" charset="0"/>
              </a:rPr>
              <a:t>9</a:t>
            </a:r>
          </a:p>
        </p:txBody>
      </p:sp>
      <p:sp>
        <p:nvSpPr>
          <p:cNvPr id="685068" name="Line 12"/>
          <p:cNvSpPr>
            <a:spLocks noChangeShapeType="1"/>
          </p:cNvSpPr>
          <p:nvPr/>
        </p:nvSpPr>
        <p:spPr bwMode="auto">
          <a:xfrm>
            <a:off x="1021823" y="5675841"/>
            <a:ext cx="2862262" cy="1588"/>
          </a:xfrm>
          <a:prstGeom prst="line">
            <a:avLst/>
          </a:prstGeom>
          <a:noFill/>
          <a:ln w="19050">
            <a:solidFill>
              <a:schemeClr val="tx1"/>
            </a:solidFill>
            <a:round/>
            <a:headEnd type="none" w="sm" len="sm"/>
            <a:tailEnd type="non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5069" name="Line 13"/>
          <p:cNvSpPr>
            <a:spLocks noChangeShapeType="1"/>
          </p:cNvSpPr>
          <p:nvPr/>
        </p:nvSpPr>
        <p:spPr bwMode="auto">
          <a:xfrm>
            <a:off x="1017060" y="5518679"/>
            <a:ext cx="0" cy="314325"/>
          </a:xfrm>
          <a:prstGeom prst="line">
            <a:avLst/>
          </a:prstGeom>
          <a:noFill/>
          <a:ln w="9525">
            <a:solidFill>
              <a:schemeClr val="tx1"/>
            </a:solidFill>
            <a:round/>
            <a:headEnd type="none" w="sm" len="sm"/>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5070" name="Line 14"/>
          <p:cNvSpPr>
            <a:spLocks noChangeShapeType="1"/>
          </p:cNvSpPr>
          <p:nvPr/>
        </p:nvSpPr>
        <p:spPr bwMode="auto">
          <a:xfrm>
            <a:off x="1294873" y="5518679"/>
            <a:ext cx="0" cy="314325"/>
          </a:xfrm>
          <a:prstGeom prst="line">
            <a:avLst/>
          </a:prstGeom>
          <a:noFill/>
          <a:ln w="9525">
            <a:solidFill>
              <a:schemeClr val="tx1"/>
            </a:solidFill>
            <a:round/>
            <a:headEnd type="none" w="sm" len="sm"/>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5071" name="Line 15"/>
          <p:cNvSpPr>
            <a:spLocks noChangeShapeType="1"/>
          </p:cNvSpPr>
          <p:nvPr/>
        </p:nvSpPr>
        <p:spPr bwMode="auto">
          <a:xfrm>
            <a:off x="1590148" y="5521854"/>
            <a:ext cx="0" cy="314325"/>
          </a:xfrm>
          <a:prstGeom prst="line">
            <a:avLst/>
          </a:prstGeom>
          <a:noFill/>
          <a:ln w="9525">
            <a:solidFill>
              <a:schemeClr val="tx1"/>
            </a:solidFill>
            <a:round/>
            <a:headEnd type="none" w="sm" len="sm"/>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5072" name="Line 16"/>
          <p:cNvSpPr>
            <a:spLocks noChangeShapeType="1"/>
          </p:cNvSpPr>
          <p:nvPr/>
        </p:nvSpPr>
        <p:spPr bwMode="auto">
          <a:xfrm>
            <a:off x="1899710" y="5520266"/>
            <a:ext cx="0" cy="314325"/>
          </a:xfrm>
          <a:prstGeom prst="line">
            <a:avLst/>
          </a:prstGeom>
          <a:noFill/>
          <a:ln w="9525">
            <a:solidFill>
              <a:schemeClr val="tx1"/>
            </a:solidFill>
            <a:round/>
            <a:headEnd type="none" w="sm" len="sm"/>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5073" name="Line 17"/>
          <p:cNvSpPr>
            <a:spLocks noChangeShapeType="1"/>
          </p:cNvSpPr>
          <p:nvPr/>
        </p:nvSpPr>
        <p:spPr bwMode="auto">
          <a:xfrm>
            <a:off x="2182285" y="5523441"/>
            <a:ext cx="0" cy="315913"/>
          </a:xfrm>
          <a:prstGeom prst="line">
            <a:avLst/>
          </a:prstGeom>
          <a:noFill/>
          <a:ln w="9525">
            <a:solidFill>
              <a:schemeClr val="tx1"/>
            </a:solidFill>
            <a:round/>
            <a:headEnd type="none" w="sm" len="sm"/>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5074" name="Line 18"/>
          <p:cNvSpPr>
            <a:spLocks noChangeShapeType="1"/>
          </p:cNvSpPr>
          <p:nvPr/>
        </p:nvSpPr>
        <p:spPr bwMode="auto">
          <a:xfrm>
            <a:off x="2475973" y="5528204"/>
            <a:ext cx="0" cy="315913"/>
          </a:xfrm>
          <a:prstGeom prst="line">
            <a:avLst/>
          </a:prstGeom>
          <a:noFill/>
          <a:ln w="9525">
            <a:solidFill>
              <a:schemeClr val="tx1"/>
            </a:solidFill>
            <a:round/>
            <a:headEnd type="none" w="sm" len="sm"/>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5075" name="Line 19"/>
          <p:cNvSpPr>
            <a:spLocks noChangeShapeType="1"/>
          </p:cNvSpPr>
          <p:nvPr/>
        </p:nvSpPr>
        <p:spPr bwMode="auto">
          <a:xfrm>
            <a:off x="2753785" y="5528204"/>
            <a:ext cx="0" cy="315913"/>
          </a:xfrm>
          <a:prstGeom prst="line">
            <a:avLst/>
          </a:prstGeom>
          <a:noFill/>
          <a:ln w="9525">
            <a:solidFill>
              <a:schemeClr val="tx1"/>
            </a:solidFill>
            <a:round/>
            <a:headEnd type="none" w="sm" len="sm"/>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5076" name="Line 20"/>
          <p:cNvSpPr>
            <a:spLocks noChangeShapeType="1"/>
          </p:cNvSpPr>
          <p:nvPr/>
        </p:nvSpPr>
        <p:spPr bwMode="auto">
          <a:xfrm>
            <a:off x="3050648" y="5532966"/>
            <a:ext cx="0" cy="314325"/>
          </a:xfrm>
          <a:prstGeom prst="line">
            <a:avLst/>
          </a:prstGeom>
          <a:noFill/>
          <a:ln w="9525">
            <a:solidFill>
              <a:schemeClr val="tx1"/>
            </a:solidFill>
            <a:round/>
            <a:headEnd type="none" w="sm" len="sm"/>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5077" name="Line 21"/>
          <p:cNvSpPr>
            <a:spLocks noChangeShapeType="1"/>
          </p:cNvSpPr>
          <p:nvPr/>
        </p:nvSpPr>
        <p:spPr bwMode="auto">
          <a:xfrm>
            <a:off x="3360210" y="5531379"/>
            <a:ext cx="0" cy="314325"/>
          </a:xfrm>
          <a:prstGeom prst="line">
            <a:avLst/>
          </a:prstGeom>
          <a:noFill/>
          <a:ln w="9525">
            <a:solidFill>
              <a:schemeClr val="tx1"/>
            </a:solidFill>
            <a:round/>
            <a:headEnd type="none" w="sm" len="sm"/>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5078" name="Line 22"/>
          <p:cNvSpPr>
            <a:spLocks noChangeShapeType="1"/>
          </p:cNvSpPr>
          <p:nvPr/>
        </p:nvSpPr>
        <p:spPr bwMode="auto">
          <a:xfrm>
            <a:off x="3645960" y="5531379"/>
            <a:ext cx="0" cy="314325"/>
          </a:xfrm>
          <a:prstGeom prst="line">
            <a:avLst/>
          </a:prstGeom>
          <a:noFill/>
          <a:ln w="9525">
            <a:solidFill>
              <a:schemeClr val="tx1"/>
            </a:solidFill>
            <a:round/>
            <a:headEnd type="none" w="sm" len="sm"/>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5081" name="Line 25"/>
          <p:cNvSpPr>
            <a:spLocks noChangeShapeType="1"/>
          </p:cNvSpPr>
          <p:nvPr/>
        </p:nvSpPr>
        <p:spPr bwMode="auto">
          <a:xfrm>
            <a:off x="3890435" y="5531379"/>
            <a:ext cx="0" cy="314325"/>
          </a:xfrm>
          <a:prstGeom prst="line">
            <a:avLst/>
          </a:prstGeom>
          <a:noFill/>
          <a:ln w="9525">
            <a:solidFill>
              <a:schemeClr val="tx1"/>
            </a:solidFill>
            <a:round/>
            <a:headEnd type="none" w="sm" len="sm"/>
            <a:tailEnd type="non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5083" name="Text Box 27"/>
          <p:cNvSpPr txBox="1">
            <a:spLocks noChangeArrowheads="1"/>
          </p:cNvSpPr>
          <p:nvPr/>
        </p:nvSpPr>
        <p:spPr bwMode="auto">
          <a:xfrm>
            <a:off x="629710" y="5844116"/>
            <a:ext cx="3730625"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200">
                <a:latin typeface="Book Antiqua" panose="02040602050305030304" pitchFamily="18" charset="0"/>
              </a:rPr>
              <a:t>0      1     2      3     4      5      6      7      8     9    10</a:t>
            </a:r>
          </a:p>
        </p:txBody>
      </p:sp>
      <p:pic>
        <p:nvPicPr>
          <p:cNvPr id="685087" name="Picture 31"/>
          <p:cNvPicPr>
            <a:picLocks noChangeAspect="1" noChangeArrowheads="1"/>
          </p:cNvPicPr>
          <p:nvPr/>
        </p:nvPicPr>
        <p:blipFill>
          <a:blip r:embed="rId5" cstate="print">
            <a:extLst>
              <a:ext uri="{28A0092B-C50C-407E-A947-70E740481C1C}">
                <a14:useLocalDpi xmlns:a14="http://schemas.microsoft.com/office/drawing/2010/main" val="0"/>
              </a:ext>
            </a:extLst>
          </a:blip>
          <a:srcRect l="17351" t="13618" r="4701" b="23709"/>
          <a:stretch>
            <a:fillRect/>
          </a:stretch>
        </p:blipFill>
        <p:spPr bwMode="auto">
          <a:xfrm>
            <a:off x="4162425" y="1086378"/>
            <a:ext cx="4745038" cy="271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5086" name="Picture 3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8350" y="3216803"/>
            <a:ext cx="1074738"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2" name="Rectangle 2"/>
          <p:cNvSpPr>
            <a:spLocks noGrp="1" noChangeArrowheads="1"/>
          </p:cNvSpPr>
          <p:nvPr>
            <p:ph type="title"/>
          </p:nvPr>
        </p:nvSpPr>
        <p:spPr>
          <a:xfrm>
            <a:off x="285778" y="703357"/>
            <a:ext cx="8358187" cy="347662"/>
          </a:xfrm>
        </p:spPr>
        <p:txBody>
          <a:bodyPr/>
          <a:lstStyle/>
          <a:p>
            <a:r>
              <a:rPr lang="en-US" altLang="en-US" dirty="0"/>
              <a:t>Map Options</a:t>
            </a:r>
          </a:p>
        </p:txBody>
      </p:sp>
      <p:sp>
        <p:nvSpPr>
          <p:cNvPr id="706563" name="Rectangle 3"/>
          <p:cNvSpPr>
            <a:spLocks noGrp="1" noChangeArrowheads="1"/>
          </p:cNvSpPr>
          <p:nvPr>
            <p:ph type="body" idx="1"/>
          </p:nvPr>
        </p:nvSpPr>
        <p:spPr>
          <a:xfrm>
            <a:off x="314034" y="1080758"/>
            <a:ext cx="6783387" cy="5096651"/>
          </a:xfrm>
        </p:spPr>
        <p:txBody>
          <a:bodyPr/>
          <a:lstStyle/>
          <a:p>
            <a:pPr marL="171450" indent="-171450">
              <a:spcBef>
                <a:spcPct val="10000"/>
              </a:spcBef>
              <a:buFont typeface="Wingdings" panose="05000000000000000000" pitchFamily="2" charset="2"/>
              <a:buChar char=""/>
            </a:pPr>
            <a:r>
              <a:rPr lang="en-US" altLang="en-US" sz="1200" b="0" dirty="0"/>
              <a:t>Use </a:t>
            </a:r>
            <a:r>
              <a:rPr lang="en-US" altLang="en-US" sz="1200" b="0" dirty="0" smtClean="0"/>
              <a:t>your pointing device </a:t>
            </a:r>
            <a:r>
              <a:rPr lang="en-US" altLang="en-US" sz="1200" b="0" dirty="0"/>
              <a:t>to select Map Options from the command center dialog box.  </a:t>
            </a:r>
            <a:endParaRPr lang="en-US" altLang="en-US" sz="1200" dirty="0"/>
          </a:p>
          <a:p>
            <a:pPr marL="171450" indent="-171450">
              <a:spcBef>
                <a:spcPct val="10000"/>
              </a:spcBef>
              <a:buFont typeface="Wingdings" panose="05000000000000000000" pitchFamily="2" charset="2"/>
              <a:buNone/>
            </a:pPr>
            <a:r>
              <a:rPr lang="en-US" altLang="en-US" sz="1200" dirty="0"/>
              <a:t>Dimensions:</a:t>
            </a:r>
            <a:endParaRPr lang="en-US" altLang="en-US" sz="1200" b="0" dirty="0"/>
          </a:p>
          <a:p>
            <a:pPr marL="171450" indent="-171450">
              <a:spcBef>
                <a:spcPct val="10000"/>
              </a:spcBef>
              <a:buFont typeface="Wingdings" panose="05000000000000000000" pitchFamily="2" charset="2"/>
              <a:buChar char=""/>
            </a:pPr>
            <a:r>
              <a:rPr lang="en-US" altLang="en-US" sz="1200" b="0" dirty="0"/>
              <a:t>The total number of dimensions </a:t>
            </a:r>
            <a:r>
              <a:rPr lang="en-US" altLang="en-US" sz="1200" b="0" dirty="0" smtClean="0"/>
              <a:t>in the positioning map depend </a:t>
            </a:r>
            <a:r>
              <a:rPr lang="en-US" altLang="en-US" sz="1200" b="0" dirty="0"/>
              <a:t>on the </a:t>
            </a:r>
            <a:r>
              <a:rPr lang="en-US" altLang="en-US" sz="1200" b="0" dirty="0" smtClean="0"/>
              <a:t>data.  </a:t>
            </a:r>
            <a:r>
              <a:rPr lang="en-US" altLang="en-US" sz="1200" b="0" dirty="0"/>
              <a:t>The maximum number on the dimensions slider will automatically be set to </a:t>
            </a:r>
            <a:r>
              <a:rPr lang="en-US" altLang="en-US" sz="1200" b="0" dirty="0" smtClean="0"/>
              <a:t>that number of dimensions. </a:t>
            </a:r>
          </a:p>
          <a:p>
            <a:pPr marL="171450" indent="-171450">
              <a:spcBef>
                <a:spcPct val="10000"/>
              </a:spcBef>
              <a:buFont typeface="Wingdings" panose="05000000000000000000" pitchFamily="2" charset="2"/>
              <a:buChar char=""/>
            </a:pPr>
            <a:r>
              <a:rPr lang="en-US" altLang="en-US" sz="1200" b="0" dirty="0" smtClean="0"/>
              <a:t>Use </a:t>
            </a:r>
            <a:r>
              <a:rPr lang="en-US" altLang="en-US" sz="1200" b="0" dirty="0"/>
              <a:t>the </a:t>
            </a:r>
            <a:r>
              <a:rPr lang="en-US" altLang="en-US" sz="1200" b="0" dirty="0" smtClean="0"/>
              <a:t>pointing device to </a:t>
            </a:r>
            <a:r>
              <a:rPr lang="en-US" altLang="en-US" sz="1200" b="0" dirty="0"/>
              <a:t>change the sliders </a:t>
            </a:r>
            <a:r>
              <a:rPr lang="en-US" altLang="en-US" sz="1200" b="0" dirty="0" smtClean="0"/>
              <a:t>to display any of the dimensions desired. </a:t>
            </a:r>
            <a:endParaRPr lang="en-US" altLang="en-US" sz="1200" b="0" dirty="0"/>
          </a:p>
          <a:p>
            <a:pPr marL="171450" indent="-171450">
              <a:spcBef>
                <a:spcPct val="10000"/>
              </a:spcBef>
              <a:buFont typeface="Wingdings" panose="05000000000000000000" pitchFamily="2" charset="2"/>
              <a:buNone/>
            </a:pPr>
            <a:r>
              <a:rPr lang="en-US" altLang="en-US" sz="1200" dirty="0"/>
              <a:t>Map </a:t>
            </a:r>
            <a:r>
              <a:rPr lang="en-US" altLang="en-US" sz="1200" dirty="0" smtClean="0"/>
              <a:t>System Applicability: </a:t>
            </a:r>
            <a:r>
              <a:rPr lang="en-US" altLang="en-US" sz="1200" dirty="0" smtClean="0"/>
              <a:t>MDA Only</a:t>
            </a:r>
            <a:endParaRPr lang="en-US" altLang="en-US" sz="1200" dirty="0"/>
          </a:p>
          <a:p>
            <a:pPr marL="171450" indent="-171450">
              <a:spcBef>
                <a:spcPct val="10000"/>
              </a:spcBef>
              <a:buFont typeface="Wingdings" panose="05000000000000000000" pitchFamily="2" charset="2"/>
              <a:buChar char=""/>
            </a:pPr>
            <a:r>
              <a:rPr lang="en-US" altLang="en-US" sz="1200" b="0" dirty="0"/>
              <a:t>Perceptual map elements can be mapped onto the screen in a number of ways. </a:t>
            </a:r>
            <a:endParaRPr lang="en-US" altLang="en-US" sz="1200" b="0" dirty="0" smtClean="0"/>
          </a:p>
          <a:p>
            <a:pPr marL="171450" indent="-171450">
              <a:spcBef>
                <a:spcPct val="10000"/>
              </a:spcBef>
              <a:buFont typeface="Wingdings" panose="05000000000000000000" pitchFamily="2" charset="2"/>
              <a:buChar char=""/>
            </a:pPr>
            <a:r>
              <a:rPr lang="en-US" altLang="en-US" sz="1200" b="0" dirty="0" smtClean="0"/>
              <a:t>By </a:t>
            </a:r>
            <a:r>
              <a:rPr lang="en-US" altLang="en-US" sz="1200" b="0" dirty="0"/>
              <a:t>default, </a:t>
            </a:r>
            <a:r>
              <a:rPr lang="en-US" altLang="en-US" sz="1200" b="0" dirty="0" smtClean="0"/>
              <a:t>PositionSolve</a:t>
            </a:r>
            <a:r>
              <a:rPr lang="en-US" altLang="en-US" sz="1000" b="0" baseline="30000" dirty="0" smtClean="0"/>
              <a:t>TM</a:t>
            </a:r>
            <a:r>
              <a:rPr lang="en-US" altLang="en-US" sz="1200" b="0" dirty="0" smtClean="0"/>
              <a:t>:</a:t>
            </a:r>
          </a:p>
          <a:p>
            <a:pPr marL="463550" lvl="1" indent="-171450">
              <a:spcBef>
                <a:spcPct val="10000"/>
              </a:spcBef>
              <a:buFont typeface="Wingdings" panose="05000000000000000000" pitchFamily="2" charset="2"/>
              <a:buChar char=""/>
            </a:pPr>
            <a:r>
              <a:rPr lang="en-US" altLang="en-US" sz="1200" dirty="0" smtClean="0"/>
              <a:t>M</a:t>
            </a:r>
            <a:r>
              <a:rPr lang="en-US" altLang="en-US" sz="1200" b="0" dirty="0" smtClean="0"/>
              <a:t>aps </a:t>
            </a:r>
            <a:r>
              <a:rPr lang="en-US" altLang="en-US" sz="1200" b="0" dirty="0"/>
              <a:t>the products on the sum of their deviations from the grand mean on each attribute multiplied by the associated discriminant coefficient for that attribute multiplied by the associated discriminant coefficient for that attribute.  </a:t>
            </a:r>
            <a:endParaRPr lang="en-US" altLang="en-US" sz="1200" b="0" dirty="0" smtClean="0"/>
          </a:p>
          <a:p>
            <a:pPr marL="463550" lvl="1" indent="-171450">
              <a:spcBef>
                <a:spcPct val="10000"/>
              </a:spcBef>
              <a:buFont typeface="Wingdings" panose="05000000000000000000" pitchFamily="2" charset="2"/>
              <a:buChar char=""/>
            </a:pPr>
            <a:r>
              <a:rPr lang="en-US" altLang="en-US" sz="1200" dirty="0" smtClean="0"/>
              <a:t>Maps the</a:t>
            </a:r>
            <a:r>
              <a:rPr lang="en-US" altLang="en-US" sz="1200" b="0" dirty="0" smtClean="0"/>
              <a:t> </a:t>
            </a:r>
            <a:r>
              <a:rPr lang="en-US" altLang="en-US" sz="1200" b="0" dirty="0"/>
              <a:t>attributes </a:t>
            </a:r>
            <a:r>
              <a:rPr lang="en-US" altLang="en-US" sz="1200" b="0" dirty="0" smtClean="0"/>
              <a:t>as vectors projecting </a:t>
            </a:r>
            <a:r>
              <a:rPr lang="en-US" altLang="en-US" sz="1200" b="0" dirty="0"/>
              <a:t>from the center of the space. </a:t>
            </a:r>
            <a:r>
              <a:rPr lang="en-US" altLang="en-US" sz="1200" dirty="0"/>
              <a:t>T</a:t>
            </a:r>
            <a:r>
              <a:rPr lang="en-US" altLang="en-US" sz="1200" b="0" dirty="0" smtClean="0"/>
              <a:t>hese </a:t>
            </a:r>
            <a:r>
              <a:rPr lang="en-US" altLang="en-US" sz="1200" b="0" dirty="0"/>
              <a:t>vectors are the discriminant function coefficients.  </a:t>
            </a:r>
            <a:endParaRPr lang="en-US" altLang="en-US" sz="1200" dirty="0" smtClean="0"/>
          </a:p>
          <a:p>
            <a:pPr marL="171450" indent="-171450">
              <a:spcBef>
                <a:spcPct val="10000"/>
              </a:spcBef>
              <a:buFont typeface="Wingdings" panose="05000000000000000000" pitchFamily="2" charset="2"/>
              <a:buChar char=""/>
            </a:pPr>
            <a:r>
              <a:rPr lang="en-US" altLang="en-US" sz="1200" b="0" dirty="0" smtClean="0"/>
              <a:t>In </a:t>
            </a:r>
            <a:r>
              <a:rPr lang="en-US" altLang="en-US" sz="1200" b="0" dirty="0"/>
              <a:t>the decoupled method, these vectors are the correlations of the attributes with the discriminant functions. This is called the decoupled method, because the vectors (which are correlations) are plotted using a different method than the method used to plot the products. For general use, the default method should be used because it follows a standard plotting convention.  </a:t>
            </a:r>
          </a:p>
          <a:p>
            <a:pPr marL="463550" lvl="1" indent="-171450">
              <a:spcBef>
                <a:spcPct val="10000"/>
              </a:spcBef>
              <a:buFont typeface="Wingdings" panose="05000000000000000000" pitchFamily="2" charset="2"/>
              <a:buChar char=""/>
            </a:pPr>
            <a:r>
              <a:rPr lang="en-US" altLang="en-US" sz="1200" b="0" dirty="0"/>
              <a:t>The disadvantage of using a decoupled method arises when you want to execute the Simulate menu to see how changing an attribute (such as price) of a specific product moves that product on the map. With the decoupled method, changing a product on a specific attribute (such as price) will not necessarily move the product in a direction parallel to the arrow.  Consequently, several coupled methods are available that move the product parallel to the arrow during simulation exercises.  </a:t>
            </a:r>
          </a:p>
          <a:p>
            <a:pPr marL="171450" indent="-171450">
              <a:spcBef>
                <a:spcPct val="10000"/>
              </a:spcBef>
              <a:buFont typeface="Wingdings" panose="05000000000000000000" pitchFamily="2" charset="2"/>
              <a:buChar char=""/>
            </a:pPr>
            <a:r>
              <a:rPr lang="en-US" altLang="en-US" sz="1200" b="0" dirty="0"/>
              <a:t>See the appendix for more details about the Map System Options.</a:t>
            </a:r>
          </a:p>
          <a:p>
            <a:pPr marL="171450" indent="-171450">
              <a:spcBef>
                <a:spcPct val="10000"/>
              </a:spcBef>
              <a:buFont typeface="Wingdings" panose="05000000000000000000" pitchFamily="2" charset="2"/>
              <a:buNone/>
            </a:pPr>
            <a:endParaRPr lang="en-US" altLang="en-US" sz="1200" b="0" dirty="0"/>
          </a:p>
        </p:txBody>
      </p:sp>
      <p:sp>
        <p:nvSpPr>
          <p:cNvPr id="706564" name="Text Box 4"/>
          <p:cNvSpPr txBox="1">
            <a:spLocks noChangeArrowheads="1"/>
          </p:cNvSpPr>
          <p:nvPr/>
        </p:nvSpPr>
        <p:spPr bwMode="auto">
          <a:xfrm>
            <a:off x="377825" y="215900"/>
            <a:ext cx="890588"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1750" tIns="15875" rIns="31750" bIns="15875">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b="0" i="1">
                <a:latin typeface="Book Antiqua" panose="02040602050305030304" pitchFamily="18" charset="0"/>
              </a:rPr>
              <a:t>Map Options</a:t>
            </a:r>
          </a:p>
        </p:txBody>
      </p:sp>
      <p:pic>
        <p:nvPicPr>
          <p:cNvPr id="70656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5266" y="1328208"/>
            <a:ext cx="1389063" cy="2647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Rectangle 1026"/>
          <p:cNvSpPr>
            <a:spLocks noGrp="1" noChangeArrowheads="1"/>
          </p:cNvSpPr>
          <p:nvPr>
            <p:ph type="title"/>
          </p:nvPr>
        </p:nvSpPr>
        <p:spPr>
          <a:xfrm>
            <a:off x="356117" y="584323"/>
            <a:ext cx="8358187" cy="347662"/>
          </a:xfrm>
        </p:spPr>
        <p:txBody>
          <a:bodyPr/>
          <a:lstStyle/>
          <a:p>
            <a:r>
              <a:rPr lang="en-US" altLang="en-US" dirty="0"/>
              <a:t>Fly Through</a:t>
            </a:r>
          </a:p>
        </p:txBody>
      </p:sp>
      <p:sp>
        <p:nvSpPr>
          <p:cNvPr id="708611" name="Rectangle 1027"/>
          <p:cNvSpPr>
            <a:spLocks noGrp="1" noChangeArrowheads="1"/>
          </p:cNvSpPr>
          <p:nvPr>
            <p:ph type="body" idx="1"/>
          </p:nvPr>
        </p:nvSpPr>
        <p:spPr>
          <a:xfrm>
            <a:off x="303212" y="977957"/>
            <a:ext cx="7247432" cy="3305391"/>
          </a:xfrm>
        </p:spPr>
        <p:txBody>
          <a:bodyPr/>
          <a:lstStyle/>
          <a:p>
            <a:pPr marL="171450" indent="-171450">
              <a:spcBef>
                <a:spcPct val="10000"/>
              </a:spcBef>
              <a:buFont typeface="Wingdings" panose="05000000000000000000" pitchFamily="2" charset="2"/>
              <a:buChar char=""/>
            </a:pPr>
            <a:r>
              <a:rPr lang="en-US" altLang="en-US" sz="1200" b="0" dirty="0" smtClean="0"/>
              <a:t>The Fly </a:t>
            </a:r>
            <a:r>
              <a:rPr lang="en-US" altLang="en-US" sz="1200" b="0" dirty="0" smtClean="0"/>
              <a:t>Through feature </a:t>
            </a:r>
            <a:r>
              <a:rPr lang="en-US" altLang="en-US" sz="1200" b="0" dirty="0" smtClean="0"/>
              <a:t>allows the user to inspect </a:t>
            </a:r>
            <a:r>
              <a:rPr lang="en-US" altLang="en-US" sz="1200" b="0" dirty="0"/>
              <a:t>and maneuver through the map.  </a:t>
            </a:r>
            <a:r>
              <a:rPr lang="en-US" altLang="en-US" sz="1200" b="0" dirty="0" smtClean="0"/>
              <a:t>This feature can also be </a:t>
            </a:r>
            <a:r>
              <a:rPr lang="en-US" altLang="en-US" sz="1200" b="0" dirty="0"/>
              <a:t>used with any of the Inspect or Simulate options. </a:t>
            </a:r>
          </a:p>
          <a:p>
            <a:pPr marL="171450" indent="-171450">
              <a:spcBef>
                <a:spcPct val="10000"/>
              </a:spcBef>
              <a:buFont typeface="Wingdings" panose="05000000000000000000" pitchFamily="2" charset="2"/>
              <a:buChar char=""/>
            </a:pPr>
            <a:r>
              <a:rPr lang="en-US" altLang="en-US" sz="1200" b="0" dirty="0"/>
              <a:t>To open the Fly dialog box, select “Fly” from the Options section of the Command Center.</a:t>
            </a:r>
          </a:p>
          <a:p>
            <a:pPr marL="171450" indent="-171450">
              <a:spcBef>
                <a:spcPct val="10000"/>
              </a:spcBef>
              <a:buFont typeface="Wingdings" panose="05000000000000000000" pitchFamily="2" charset="2"/>
              <a:buChar char=""/>
            </a:pPr>
            <a:r>
              <a:rPr lang="en-US" altLang="en-US" sz="1200" b="0" dirty="0"/>
              <a:t>Select the “Begin” button to switch the map into free-fly mode.  By default, all free-flies will be recorded, but will not be saved unless the user chooses a file name and location for the fly file.</a:t>
            </a:r>
          </a:p>
          <a:p>
            <a:pPr marL="171450" indent="-171450">
              <a:spcBef>
                <a:spcPct val="10000"/>
              </a:spcBef>
              <a:buFont typeface="Wingdings" panose="05000000000000000000" pitchFamily="2" charset="2"/>
              <a:buChar char=""/>
            </a:pPr>
            <a:r>
              <a:rPr lang="en-US" altLang="en-US" sz="1200" b="0" dirty="0"/>
              <a:t>To </a:t>
            </a:r>
            <a:r>
              <a:rPr lang="en-US" altLang="en-US" sz="1200" b="0" dirty="0" smtClean="0"/>
              <a:t>fly through </a:t>
            </a:r>
            <a:r>
              <a:rPr lang="en-US" altLang="en-US" sz="1200" b="0" dirty="0" smtClean="0"/>
              <a:t>the map</a:t>
            </a:r>
            <a:r>
              <a:rPr lang="en-US" altLang="en-US" sz="1200" b="0" dirty="0"/>
              <a:t>, </a:t>
            </a:r>
            <a:r>
              <a:rPr lang="en-US" altLang="en-US" sz="1200" b="0" dirty="0" smtClean="0"/>
              <a:t>the user has two control options 1) a </a:t>
            </a:r>
            <a:r>
              <a:rPr lang="en-US" altLang="en-US" sz="1200" b="0" dirty="0" smtClean="0"/>
              <a:t>pointing device </a:t>
            </a:r>
            <a:r>
              <a:rPr lang="en-US" altLang="en-US" sz="1200" b="0" dirty="0" smtClean="0"/>
              <a:t>combined with the keyboard </a:t>
            </a:r>
            <a:r>
              <a:rPr lang="en-US" altLang="en-US" sz="1200" b="0" dirty="0" smtClean="0"/>
              <a:t>or </a:t>
            </a:r>
            <a:r>
              <a:rPr lang="en-US" altLang="en-US" sz="1200" b="0" dirty="0" smtClean="0"/>
              <a:t>2 ) a joystick.  </a:t>
            </a:r>
            <a:r>
              <a:rPr lang="en-US" altLang="en-US" sz="1200" b="0" dirty="0" smtClean="0"/>
              <a:t>At a minimum the joystick should </a:t>
            </a:r>
            <a:r>
              <a:rPr lang="en-US" altLang="en-US" sz="1200" b="0" dirty="0" smtClean="0"/>
              <a:t>be equipped with pitch</a:t>
            </a:r>
            <a:r>
              <a:rPr lang="en-US" altLang="en-US" sz="1200" b="0" dirty="0" smtClean="0"/>
              <a:t>, yaw and roll </a:t>
            </a:r>
            <a:r>
              <a:rPr lang="en-US" altLang="en-US" sz="1200" b="0" dirty="0" smtClean="0"/>
              <a:t>controls. Most users </a:t>
            </a:r>
            <a:r>
              <a:rPr lang="en-US" altLang="en-US" sz="1200" b="0" dirty="0" smtClean="0"/>
              <a:t>will </a:t>
            </a:r>
            <a:r>
              <a:rPr lang="en-US" altLang="en-US" sz="1200" b="0" dirty="0" smtClean="0"/>
              <a:t>find that a </a:t>
            </a:r>
            <a:r>
              <a:rPr lang="en-US" altLang="en-US" sz="1200" b="0" dirty="0" smtClean="0"/>
              <a:t>joystick gives superior control over fly-</a:t>
            </a:r>
            <a:r>
              <a:rPr lang="en-US" altLang="en-US" sz="1200" b="0" dirty="0" err="1" smtClean="0"/>
              <a:t>throughs</a:t>
            </a:r>
            <a:r>
              <a:rPr lang="en-US" altLang="en-US" sz="1200" b="0" dirty="0" smtClean="0"/>
              <a:t>.</a:t>
            </a:r>
          </a:p>
          <a:p>
            <a:pPr marL="171450" indent="-171450">
              <a:spcBef>
                <a:spcPct val="10000"/>
              </a:spcBef>
              <a:buFont typeface="Wingdings" panose="05000000000000000000" pitchFamily="2" charset="2"/>
              <a:buChar char=""/>
            </a:pPr>
            <a:r>
              <a:rPr lang="en-US" altLang="en-US" sz="1200" dirty="0" smtClean="0"/>
              <a:t>Using the pointing device and keyboard</a:t>
            </a:r>
            <a:r>
              <a:rPr lang="en-US" altLang="en-US" sz="1200" b="0" dirty="0" smtClean="0"/>
              <a:t>:  </a:t>
            </a:r>
            <a:r>
              <a:rPr lang="en-US" altLang="en-US" sz="1200" b="0" dirty="0" smtClean="0"/>
              <a:t>Your pointing device changes </a:t>
            </a:r>
            <a:r>
              <a:rPr lang="en-US" altLang="en-US" sz="1200" b="0" dirty="0"/>
              <a:t>the perspective angle of the map, and the arrow keys change the position of the view.  For example, imagine you are in an airplane, </a:t>
            </a:r>
            <a:r>
              <a:rPr lang="en-US" altLang="en-US" sz="1200" b="0" dirty="0" smtClean="0"/>
              <a:t>flying into a PositionSolve</a:t>
            </a:r>
            <a:r>
              <a:rPr lang="en-US" altLang="en-US" sz="1200" b="0" baseline="30000" dirty="0" smtClean="0"/>
              <a:t>TM</a:t>
            </a:r>
            <a:r>
              <a:rPr lang="en-US" altLang="en-US" sz="1200" b="0" dirty="0" smtClean="0"/>
              <a:t> 3-D map</a:t>
            </a:r>
            <a:r>
              <a:rPr lang="en-US" altLang="en-US" sz="1200" b="0" dirty="0"/>
              <a:t>.  Moving </a:t>
            </a:r>
            <a:r>
              <a:rPr lang="en-US" altLang="en-US" sz="1200" b="0" dirty="0" smtClean="0"/>
              <a:t>your pointer changes </a:t>
            </a:r>
            <a:r>
              <a:rPr lang="en-US" altLang="en-US" sz="1200" b="0" dirty="0"/>
              <a:t>which way the plane is facing, and the arrow keys determine whether the plane moves forwards, backwards, left, or right.  So, by using the left arrow key and moving </a:t>
            </a:r>
            <a:r>
              <a:rPr lang="en-US" altLang="en-US" sz="1200" b="0" dirty="0" smtClean="0"/>
              <a:t>the pointer </a:t>
            </a:r>
            <a:r>
              <a:rPr lang="en-US" altLang="en-US" sz="1200" b="0" dirty="0"/>
              <a:t>to the right to keep the map in view, it is possible to circle completely around the map at a constant distance from it</a:t>
            </a:r>
            <a:r>
              <a:rPr lang="en-US" altLang="en-US" sz="1200" b="0" dirty="0" smtClean="0"/>
              <a:t>.</a:t>
            </a:r>
          </a:p>
          <a:p>
            <a:pPr marL="171450" indent="-171450">
              <a:spcBef>
                <a:spcPct val="10000"/>
              </a:spcBef>
              <a:buFont typeface="Wingdings" panose="05000000000000000000" pitchFamily="2" charset="2"/>
              <a:buChar char=""/>
            </a:pPr>
            <a:r>
              <a:rPr lang="en-US" altLang="en-US" sz="1200" dirty="0" smtClean="0"/>
              <a:t>Using a joystick:  </a:t>
            </a:r>
            <a:r>
              <a:rPr lang="en-US" altLang="en-US" sz="1200" b="0" dirty="0" smtClean="0"/>
              <a:t>Pulling </a:t>
            </a:r>
            <a:r>
              <a:rPr lang="en-US" altLang="en-US" sz="1200" b="0" dirty="0" smtClean="0"/>
              <a:t>back/forward controls </a:t>
            </a:r>
            <a:r>
              <a:rPr lang="en-US" altLang="en-US" sz="1200" b="0" dirty="0" smtClean="0"/>
              <a:t>pitch (up and down), </a:t>
            </a:r>
            <a:r>
              <a:rPr lang="en-US" altLang="en-US" sz="1200" b="0" dirty="0" smtClean="0"/>
              <a:t>twisting left or right controls </a:t>
            </a:r>
            <a:r>
              <a:rPr lang="en-US" altLang="en-US" sz="1200" b="0" dirty="0" smtClean="0"/>
              <a:t>yaw (left or right) </a:t>
            </a:r>
            <a:r>
              <a:rPr lang="en-US" altLang="en-US" sz="1200" b="0" dirty="0" smtClean="0"/>
              <a:t>and tilting left or right controls </a:t>
            </a:r>
            <a:r>
              <a:rPr lang="en-US" altLang="en-US" sz="1200" b="0" dirty="0" smtClean="0"/>
              <a:t>roll (tipping your wings left or right to turn in that direction).</a:t>
            </a:r>
            <a:endParaRPr lang="en-US" altLang="en-US" sz="1200" b="0" dirty="0"/>
          </a:p>
        </p:txBody>
      </p:sp>
      <p:sp>
        <p:nvSpPr>
          <p:cNvPr id="708612" name="Text Box 1028"/>
          <p:cNvSpPr txBox="1">
            <a:spLocks noChangeArrowheads="1"/>
          </p:cNvSpPr>
          <p:nvPr/>
        </p:nvSpPr>
        <p:spPr bwMode="auto">
          <a:xfrm>
            <a:off x="377825" y="215900"/>
            <a:ext cx="83820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1750" tIns="15875" rIns="31750" bIns="15875">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b="0" i="1">
                <a:latin typeface="Book Antiqua" panose="02040602050305030304" pitchFamily="18" charset="0"/>
              </a:rPr>
              <a:t>Fly Through</a:t>
            </a:r>
          </a:p>
        </p:txBody>
      </p:sp>
      <p:pic>
        <p:nvPicPr>
          <p:cNvPr id="708615" name="Picture 10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4337" y="913650"/>
            <a:ext cx="1082808" cy="3511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8614" name="Picture 10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388" y="4584700"/>
            <a:ext cx="3598862" cy="143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8617" name="Rectangle 1033"/>
          <p:cNvSpPr>
            <a:spLocks noChangeArrowheads="1"/>
          </p:cNvSpPr>
          <p:nvPr/>
        </p:nvSpPr>
        <p:spPr bwMode="auto">
          <a:xfrm>
            <a:off x="303213" y="4213225"/>
            <a:ext cx="4957762" cy="2160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171450" indent="-171450" algn="l" defTabSz="708025">
              <a:defRPr sz="2400">
                <a:solidFill>
                  <a:schemeClr val="tx1"/>
                </a:solidFill>
                <a:latin typeface="Times New Roman" panose="02020603050405020304" pitchFamily="18" charset="0"/>
              </a:defRPr>
            </a:lvl1pPr>
            <a:lvl2pPr marL="523875" indent="-177800" algn="l" defTabSz="708025">
              <a:defRPr sz="2400">
                <a:solidFill>
                  <a:schemeClr val="tx1"/>
                </a:solidFill>
                <a:latin typeface="Times New Roman" panose="02020603050405020304" pitchFamily="18" charset="0"/>
              </a:defRPr>
            </a:lvl2pPr>
            <a:lvl3pPr marL="815975" indent="-177800" algn="l" defTabSz="708025">
              <a:defRPr sz="2400">
                <a:solidFill>
                  <a:schemeClr val="tx1"/>
                </a:solidFill>
                <a:latin typeface="Times New Roman" panose="02020603050405020304" pitchFamily="18" charset="0"/>
              </a:defRPr>
            </a:lvl3pPr>
            <a:lvl4pPr marL="1108075" indent="-177800" algn="l" defTabSz="708025">
              <a:defRPr sz="2400">
                <a:solidFill>
                  <a:schemeClr val="tx1"/>
                </a:solidFill>
                <a:latin typeface="Times New Roman" panose="02020603050405020304" pitchFamily="18" charset="0"/>
              </a:defRPr>
            </a:lvl4pPr>
            <a:lvl5pPr marL="1354138" indent="-131763" algn="l" defTabSz="708025">
              <a:defRPr sz="2400">
                <a:solidFill>
                  <a:schemeClr val="tx1"/>
                </a:solidFill>
                <a:latin typeface="Times New Roman" panose="02020603050405020304" pitchFamily="18" charset="0"/>
              </a:defRPr>
            </a:lvl5pPr>
            <a:lvl6pPr marL="1811338" indent="-131763" defTabSz="708025" eaLnBrk="0" fontAlgn="base" hangingPunct="0">
              <a:spcBef>
                <a:spcPct val="0"/>
              </a:spcBef>
              <a:spcAft>
                <a:spcPct val="0"/>
              </a:spcAft>
              <a:defRPr sz="2400">
                <a:solidFill>
                  <a:schemeClr val="tx1"/>
                </a:solidFill>
                <a:latin typeface="Times New Roman" panose="02020603050405020304" pitchFamily="18" charset="0"/>
              </a:defRPr>
            </a:lvl6pPr>
            <a:lvl7pPr marL="2268538" indent="-131763" defTabSz="708025" eaLnBrk="0" fontAlgn="base" hangingPunct="0">
              <a:spcBef>
                <a:spcPct val="0"/>
              </a:spcBef>
              <a:spcAft>
                <a:spcPct val="0"/>
              </a:spcAft>
              <a:defRPr sz="2400">
                <a:solidFill>
                  <a:schemeClr val="tx1"/>
                </a:solidFill>
                <a:latin typeface="Times New Roman" panose="02020603050405020304" pitchFamily="18" charset="0"/>
              </a:defRPr>
            </a:lvl7pPr>
            <a:lvl8pPr marL="2725738" indent="-131763" defTabSz="708025" eaLnBrk="0" fontAlgn="base" hangingPunct="0">
              <a:spcBef>
                <a:spcPct val="0"/>
              </a:spcBef>
              <a:spcAft>
                <a:spcPct val="0"/>
              </a:spcAft>
              <a:defRPr sz="2400">
                <a:solidFill>
                  <a:schemeClr val="tx1"/>
                </a:solidFill>
                <a:latin typeface="Times New Roman" panose="02020603050405020304" pitchFamily="18" charset="0"/>
              </a:defRPr>
            </a:lvl8pPr>
            <a:lvl9pPr marL="3182938" indent="-131763" defTabSz="70802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10000"/>
              </a:spcBef>
              <a:buClr>
                <a:schemeClr val="tx1"/>
              </a:buClr>
              <a:buSzPct val="100000"/>
              <a:buFont typeface="Wingdings" panose="05000000000000000000" pitchFamily="2" charset="2"/>
              <a:buChar char=""/>
            </a:pPr>
            <a:r>
              <a:rPr lang="en-US" altLang="en-US" sz="1200" b="0" dirty="0">
                <a:latin typeface="Book Antiqua" panose="02040602050305030304" pitchFamily="18" charset="0"/>
              </a:rPr>
              <a:t>When a fly </a:t>
            </a:r>
            <a:r>
              <a:rPr lang="en-US" altLang="en-US" sz="1200" b="0" dirty="0" smtClean="0">
                <a:latin typeface="Book Antiqua" panose="02040602050305030304" pitchFamily="18" charset="0"/>
              </a:rPr>
              <a:t>through session </a:t>
            </a:r>
            <a:r>
              <a:rPr lang="en-US" altLang="en-US" sz="1200" b="0" dirty="0">
                <a:latin typeface="Book Antiqua" panose="02040602050305030304" pitchFamily="18" charset="0"/>
              </a:rPr>
              <a:t>is being recorded, the Free Fly controls dialog and the command center will be hidden.  Press the Escape key to stop the Fly Through and return to the dialog.</a:t>
            </a:r>
          </a:p>
          <a:p>
            <a:pPr>
              <a:spcBef>
                <a:spcPct val="10000"/>
              </a:spcBef>
              <a:buClr>
                <a:schemeClr val="tx1"/>
              </a:buClr>
              <a:buSzPct val="100000"/>
              <a:buFont typeface="Wingdings" panose="05000000000000000000" pitchFamily="2" charset="2"/>
              <a:buChar char=""/>
            </a:pPr>
            <a:r>
              <a:rPr lang="en-US" altLang="en-US" sz="1200" b="0" dirty="0">
                <a:latin typeface="Book Antiqua" panose="02040602050305030304" pitchFamily="18" charset="0"/>
              </a:rPr>
              <a:t>When a fly through has been recorded, it can be saved by selecting the file in the box on the right and clicking on the Save button.   If there are previously recorded fly through files that do not appear in the box on the right, use the Open button to browse for the files.</a:t>
            </a:r>
          </a:p>
          <a:p>
            <a:pPr>
              <a:spcBef>
                <a:spcPct val="10000"/>
              </a:spcBef>
              <a:buClr>
                <a:schemeClr val="tx1"/>
              </a:buClr>
              <a:buSzPct val="100000"/>
              <a:buFont typeface="Wingdings" panose="05000000000000000000" pitchFamily="2" charset="2"/>
              <a:buChar char=""/>
            </a:pPr>
            <a:r>
              <a:rPr lang="en-US" altLang="en-US" sz="1200" b="0" dirty="0">
                <a:latin typeface="Book Antiqua" panose="02040602050305030304" pitchFamily="18" charset="0"/>
              </a:rPr>
              <a:t>To replay an existing fly through, select the file in the box on the right, and use the playback controls to play the fly through.  The Playback position refers to the position in the fly through sequence.</a:t>
            </a:r>
          </a:p>
          <a:p>
            <a:pPr>
              <a:spcBef>
                <a:spcPct val="10000"/>
              </a:spcBef>
              <a:buClr>
                <a:schemeClr val="tx1"/>
              </a:buClr>
              <a:buSzPct val="100000"/>
              <a:buFont typeface="Wingdings" panose="05000000000000000000" pitchFamily="2" charset="2"/>
              <a:buNone/>
            </a:pPr>
            <a:endParaRPr lang="en-US" altLang="en-US" sz="1200" b="0" dirty="0">
              <a:latin typeface="Book Antiqua" panose="02040602050305030304"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Rectangle 1026"/>
          <p:cNvSpPr>
            <a:spLocks noChangeArrowheads="1"/>
          </p:cNvSpPr>
          <p:nvPr/>
        </p:nvSpPr>
        <p:spPr bwMode="auto">
          <a:xfrm>
            <a:off x="403225" y="187325"/>
            <a:ext cx="12620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a:latin typeface="Book Antiqua" panose="02040602050305030304" pitchFamily="18" charset="0"/>
              </a:rPr>
              <a:t>Table of Contents</a:t>
            </a:r>
          </a:p>
        </p:txBody>
      </p:sp>
      <p:sp>
        <p:nvSpPr>
          <p:cNvPr id="675844" name="Rectangle 1028"/>
          <p:cNvSpPr>
            <a:spLocks noChangeArrowheads="1"/>
          </p:cNvSpPr>
          <p:nvPr/>
        </p:nvSpPr>
        <p:spPr bwMode="auto">
          <a:xfrm>
            <a:off x="2113861" y="2819373"/>
            <a:ext cx="5412764"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800" dirty="0">
                <a:latin typeface="Arial" panose="020B0604020202020204" pitchFamily="34" charset="0"/>
              </a:rPr>
              <a:t>V. </a:t>
            </a:r>
            <a:r>
              <a:rPr lang="en-US" altLang="en-US" sz="1800" dirty="0" smtClean="0">
                <a:latin typeface="Arial" panose="020B0604020202020204" pitchFamily="34" charset="0"/>
              </a:rPr>
              <a:t>Market Niche Analysis (Product Contouring)</a:t>
            </a:r>
            <a:endParaRPr lang="en-US" altLang="en-US" sz="1800" dirty="0">
              <a:latin typeface="Arial" panose="020B0604020202020204" pitchFamily="34" charset="0"/>
            </a:endParaRPr>
          </a:p>
          <a:p>
            <a:r>
              <a:rPr lang="en-US" altLang="en-US" sz="1800" dirty="0">
                <a:latin typeface="Arial" panose="020B0604020202020204" pitchFamily="34" charset="0"/>
              </a:rPr>
              <a:t>	</a:t>
            </a:r>
            <a:endParaRPr lang="en-US" altLang="en-US" sz="1800" dirty="0" smtClean="0">
              <a:latin typeface="Arial" panose="020B0604020202020204" pitchFamily="34" charset="0"/>
            </a:endParaRPr>
          </a:p>
          <a:p>
            <a:r>
              <a:rPr lang="en-US" altLang="en-US" sz="1800" b="0" dirty="0">
                <a:latin typeface="Arial" panose="020B0604020202020204" pitchFamily="34" charset="0"/>
              </a:rPr>
              <a:t>	</a:t>
            </a:r>
            <a:r>
              <a:rPr lang="en-US" altLang="en-US" sz="1600" b="0" dirty="0" smtClean="0">
                <a:latin typeface="Arial" panose="020B0604020202020204" pitchFamily="34" charset="0"/>
              </a:rPr>
              <a:t>Theory</a:t>
            </a:r>
            <a:endParaRPr lang="en-US" altLang="en-US" sz="1600" b="0" dirty="0">
              <a:latin typeface="Arial" panose="020B0604020202020204" pitchFamily="34" charset="0"/>
            </a:endParaRPr>
          </a:p>
          <a:p>
            <a:r>
              <a:rPr lang="en-US" altLang="en-US" sz="1600" b="0" dirty="0">
                <a:latin typeface="Arial" panose="020B0604020202020204" pitchFamily="34" charset="0"/>
              </a:rPr>
              <a:t>	Practice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Rectangle 1026"/>
          <p:cNvSpPr>
            <a:spLocks noChangeArrowheads="1"/>
          </p:cNvSpPr>
          <p:nvPr/>
        </p:nvSpPr>
        <p:spPr bwMode="auto">
          <a:xfrm>
            <a:off x="118457" y="1013095"/>
            <a:ext cx="3643803" cy="537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171450" indent="-171450"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indent="-17145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Applicability:  </a:t>
            </a:r>
            <a:r>
              <a:rPr lang="en-US" altLang="en-US" dirty="0" smtClean="0"/>
              <a:t>MDA</a:t>
            </a:r>
            <a:r>
              <a:rPr lang="en-US" altLang="en-US" dirty="0"/>
              <a:t>, CA and </a:t>
            </a:r>
            <a:r>
              <a:rPr lang="en-US" altLang="en-US" dirty="0" smtClean="0"/>
              <a:t>PCA</a:t>
            </a:r>
            <a:endParaRPr lang="en-US" altLang="en-US" dirty="0" smtClean="0"/>
          </a:p>
          <a:p>
            <a:r>
              <a:rPr lang="en-US" altLang="en-US" dirty="0" smtClean="0"/>
              <a:t>Why </a:t>
            </a:r>
            <a:r>
              <a:rPr lang="en-US" altLang="en-US" dirty="0"/>
              <a:t>is </a:t>
            </a:r>
            <a:r>
              <a:rPr lang="en-US" altLang="en-US" dirty="0" smtClean="0"/>
              <a:t>Market Niche Analysis Useful</a:t>
            </a:r>
            <a:r>
              <a:rPr lang="en-US" altLang="en-US" dirty="0"/>
              <a:t>?</a:t>
            </a:r>
          </a:p>
          <a:p>
            <a:pPr marL="341313" lvl="1"/>
            <a:r>
              <a:rPr lang="en-US" altLang="en-US" b="0" dirty="0" smtClean="0"/>
              <a:t>Market </a:t>
            </a:r>
            <a:r>
              <a:rPr lang="en-US" altLang="en-US" b="0" dirty="0"/>
              <a:t>N</a:t>
            </a:r>
            <a:r>
              <a:rPr lang="en-US" altLang="en-US" b="0" dirty="0" smtClean="0"/>
              <a:t>iche </a:t>
            </a:r>
            <a:r>
              <a:rPr lang="en-US" altLang="en-US" b="0" dirty="0"/>
              <a:t>Analysis </a:t>
            </a:r>
            <a:r>
              <a:rPr lang="en-US" altLang="en-US" b="0" dirty="0" smtClean="0"/>
              <a:t>(MNA) performs millions of simulations to discover the reasonable volume within which a competitor may move in </a:t>
            </a:r>
            <a:r>
              <a:rPr lang="en-US" altLang="en-US" b="0" dirty="0"/>
              <a:t>the </a:t>
            </a:r>
            <a:r>
              <a:rPr lang="en-US" altLang="en-US" b="0" dirty="0" smtClean="0"/>
              <a:t>market. By doing so MNA determines </a:t>
            </a:r>
            <a:r>
              <a:rPr lang="en-US" altLang="en-US" b="0" dirty="0"/>
              <a:t>the </a:t>
            </a:r>
            <a:r>
              <a:rPr lang="en-US" altLang="en-US" i="1" dirty="0"/>
              <a:t>boundaries</a:t>
            </a:r>
            <a:r>
              <a:rPr lang="en-US" altLang="en-US" b="0" dirty="0"/>
              <a:t> of a </a:t>
            </a:r>
            <a:r>
              <a:rPr lang="en-US" altLang="en-US" b="0" dirty="0" smtClean="0"/>
              <a:t>product’s movement </a:t>
            </a:r>
            <a:r>
              <a:rPr lang="en-US" altLang="en-US" b="0" dirty="0"/>
              <a:t>in any direction, given the constraints set by the analyst.</a:t>
            </a:r>
          </a:p>
          <a:p>
            <a:pPr marL="341313" lvl="1"/>
            <a:r>
              <a:rPr lang="en-US" altLang="en-US" b="0" dirty="0" smtClean="0"/>
              <a:t>MNA can be </a:t>
            </a:r>
            <a:r>
              <a:rPr lang="en-US" altLang="en-US" b="0" dirty="0"/>
              <a:t>used with Product </a:t>
            </a:r>
            <a:r>
              <a:rPr lang="en-US" altLang="en-US" b="0" dirty="0" smtClean="0"/>
              <a:t>Repositioning. Specifically, </a:t>
            </a:r>
            <a:r>
              <a:rPr lang="en-US" altLang="en-US" b="0" dirty="0"/>
              <a:t>i</a:t>
            </a:r>
            <a:r>
              <a:rPr lang="en-US" altLang="en-US" b="0" dirty="0" smtClean="0"/>
              <a:t>f the user sets the Percent Maximum in the Product Repositioning Dialog to 100% and the boundaries of two products do not intersect, no possible product repositioning strategies will be successfully allow either product to enter the other’s niche.</a:t>
            </a:r>
          </a:p>
          <a:p>
            <a:pPr marL="285750" lvl="1" indent="0">
              <a:buNone/>
            </a:pPr>
            <a:r>
              <a:rPr lang="en-US" altLang="en-US" dirty="0" smtClean="0"/>
              <a:t>How Does </a:t>
            </a:r>
            <a:r>
              <a:rPr lang="en-US" altLang="en-US" dirty="0"/>
              <a:t>PositionSolve</a:t>
            </a:r>
            <a:r>
              <a:rPr lang="en-US" altLang="en-US" sz="1000" b="0" baseline="30000" dirty="0"/>
              <a:t>TM</a:t>
            </a:r>
            <a:r>
              <a:rPr lang="en-US" altLang="en-US" dirty="0"/>
              <a:t> </a:t>
            </a:r>
            <a:r>
              <a:rPr lang="en-US" altLang="en-US" dirty="0" smtClean="0"/>
              <a:t>Contour </a:t>
            </a:r>
            <a:r>
              <a:rPr lang="en-US" altLang="en-US" dirty="0"/>
              <a:t>P</a:t>
            </a:r>
            <a:r>
              <a:rPr lang="en-US" altLang="en-US" dirty="0" smtClean="0"/>
              <a:t>roducts</a:t>
            </a:r>
            <a:r>
              <a:rPr lang="en-US" altLang="en-US" dirty="0"/>
              <a:t>?</a:t>
            </a:r>
          </a:p>
          <a:p>
            <a:pPr marL="341313" lvl="1" indent="-169863"/>
            <a:r>
              <a:rPr lang="en-US" altLang="en-US" b="0" dirty="0"/>
              <a:t>PositionSolve</a:t>
            </a:r>
            <a:r>
              <a:rPr lang="en-US" altLang="en-US" sz="1000" baseline="30000" dirty="0"/>
              <a:t>TM</a:t>
            </a:r>
            <a:r>
              <a:rPr lang="en-US" altLang="en-US" b="0" dirty="0"/>
              <a:t> </a:t>
            </a:r>
            <a:r>
              <a:rPr lang="en-US" altLang="en-US" b="0" dirty="0" smtClean="0"/>
              <a:t>develops its contours by </a:t>
            </a:r>
            <a:r>
              <a:rPr lang="en-US" altLang="en-US" b="0" dirty="0" smtClean="0"/>
              <a:t>setting </a:t>
            </a:r>
            <a:r>
              <a:rPr lang="en-US" altLang="en-US" b="0" dirty="0" smtClean="0"/>
              <a:t>the attribute score to </a:t>
            </a:r>
            <a:r>
              <a:rPr lang="en-US" altLang="en-US" b="0" dirty="0" smtClean="0"/>
              <a:t>maximum on </a:t>
            </a:r>
            <a:r>
              <a:rPr lang="en-US" altLang="en-US" b="0" dirty="0"/>
              <a:t>two or more </a:t>
            </a:r>
            <a:r>
              <a:rPr lang="en-US" altLang="en-US" b="0" dirty="0" smtClean="0"/>
              <a:t>attributes</a:t>
            </a:r>
            <a:r>
              <a:rPr lang="en-US" altLang="en-US" b="0" dirty="0" smtClean="0"/>
              <a:t>.  This creates a point that is the vector sum of the attributes used. The algorithm </a:t>
            </a:r>
            <a:r>
              <a:rPr lang="en-US" altLang="en-US" b="0" dirty="0" smtClean="0"/>
              <a:t>then moves </a:t>
            </a:r>
            <a:r>
              <a:rPr lang="en-US" altLang="en-US" b="0" dirty="0"/>
              <a:t>sequentially through all of the selected attributes, plotting </a:t>
            </a:r>
            <a:r>
              <a:rPr lang="en-US" altLang="en-US" b="0" dirty="0" smtClean="0"/>
              <a:t>their respective vector sums. A shape (technically a convex </a:t>
            </a:r>
            <a:r>
              <a:rPr lang="en-US" altLang="en-US" b="0" dirty="0" smtClean="0"/>
              <a:t>hull*) </a:t>
            </a:r>
            <a:r>
              <a:rPr lang="en-US" altLang="en-US" b="0" dirty="0" smtClean="0"/>
              <a:t>is then calculated to connect all </a:t>
            </a:r>
            <a:r>
              <a:rPr lang="en-US" altLang="en-US" b="0" dirty="0"/>
              <a:t>of the </a:t>
            </a:r>
            <a:r>
              <a:rPr lang="en-US" altLang="en-US" b="0" dirty="0" smtClean="0"/>
              <a:t>points. </a:t>
            </a:r>
            <a:endParaRPr lang="en-US" altLang="en-US" b="0" dirty="0"/>
          </a:p>
        </p:txBody>
      </p:sp>
      <p:sp>
        <p:nvSpPr>
          <p:cNvPr id="661508" name="Rectangle 1028"/>
          <p:cNvSpPr>
            <a:spLocks noGrp="1" noChangeArrowheads="1"/>
          </p:cNvSpPr>
          <p:nvPr>
            <p:ph type="title"/>
          </p:nvPr>
        </p:nvSpPr>
        <p:spPr>
          <a:xfrm>
            <a:off x="111033" y="572765"/>
            <a:ext cx="8358187" cy="347662"/>
          </a:xfrm>
          <a:noFill/>
          <a:ln/>
        </p:spPr>
        <p:txBody>
          <a:bodyPr/>
          <a:lstStyle/>
          <a:p>
            <a:pPr marL="1257300" indent="-1257300"/>
            <a:r>
              <a:rPr lang="en-US" altLang="en-US" dirty="0" smtClean="0"/>
              <a:t>Market Niche Analysis (Product Contouring</a:t>
            </a:r>
            <a:r>
              <a:rPr lang="en-US" altLang="en-US" dirty="0" smtClean="0"/>
              <a:t>)</a:t>
            </a:r>
            <a:endParaRPr lang="en-US" altLang="en-US" dirty="0"/>
          </a:p>
        </p:txBody>
      </p:sp>
      <p:sp>
        <p:nvSpPr>
          <p:cNvPr id="661510" name="Rectangle 1030"/>
          <p:cNvSpPr>
            <a:spLocks noChangeArrowheads="1"/>
          </p:cNvSpPr>
          <p:nvPr/>
        </p:nvSpPr>
        <p:spPr bwMode="auto">
          <a:xfrm>
            <a:off x="3855762" y="4621915"/>
            <a:ext cx="5089933" cy="1628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171450" indent="-171450"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indent="-17145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smtClean="0"/>
              <a:t>Interpreting </a:t>
            </a:r>
            <a:r>
              <a:rPr lang="en-US" altLang="en-US" dirty="0"/>
              <a:t>Contour Maps</a:t>
            </a:r>
          </a:p>
          <a:p>
            <a:pPr lvl="1">
              <a:spcBef>
                <a:spcPts val="200"/>
              </a:spcBef>
            </a:pPr>
            <a:r>
              <a:rPr lang="en-US" altLang="en-US" b="0" dirty="0" smtClean="0"/>
              <a:t>In this example we switch to Business School competitor data.</a:t>
            </a:r>
          </a:p>
          <a:p>
            <a:pPr lvl="1">
              <a:spcBef>
                <a:spcPts val="200"/>
              </a:spcBef>
            </a:pPr>
            <a:r>
              <a:rPr lang="en-US" altLang="en-US" b="0" dirty="0" smtClean="0"/>
              <a:t>Products </a:t>
            </a:r>
            <a:r>
              <a:rPr lang="en-US" altLang="en-US" b="0" dirty="0"/>
              <a:t>that do not overlap </a:t>
            </a:r>
            <a:r>
              <a:rPr lang="en-US" altLang="en-US" b="0" dirty="0" smtClean="0"/>
              <a:t>are competitively </a:t>
            </a:r>
            <a:r>
              <a:rPr lang="en-US" altLang="en-US" b="0" dirty="0" smtClean="0"/>
              <a:t>isolated from one </a:t>
            </a:r>
            <a:r>
              <a:rPr lang="en-US" altLang="en-US" b="0" dirty="0" smtClean="0"/>
              <a:t>another. Products </a:t>
            </a:r>
            <a:r>
              <a:rPr lang="en-US" altLang="en-US" b="0" dirty="0" smtClean="0"/>
              <a:t>that substantially </a:t>
            </a:r>
            <a:r>
              <a:rPr lang="en-US" altLang="en-US" b="0" dirty="0" smtClean="0"/>
              <a:t>overlap, on the other hand, </a:t>
            </a:r>
            <a:r>
              <a:rPr lang="en-US" altLang="en-US" b="0" dirty="0" smtClean="0"/>
              <a:t>are direct competitors.</a:t>
            </a:r>
          </a:p>
          <a:p>
            <a:pPr lvl="1">
              <a:spcBef>
                <a:spcPts val="200"/>
              </a:spcBef>
            </a:pPr>
            <a:r>
              <a:rPr lang="en-US" altLang="en-US" b="0" dirty="0" smtClean="0"/>
              <a:t>If one </a:t>
            </a:r>
            <a:r>
              <a:rPr lang="en-US" altLang="en-US" b="0" dirty="0" smtClean="0"/>
              <a:t>or more products are within your niche, the strategy may either be to advance or retreat from direct competition </a:t>
            </a:r>
            <a:r>
              <a:rPr lang="en-US" altLang="en-US" b="0" dirty="0" smtClean="0"/>
              <a:t>-- depending </a:t>
            </a:r>
            <a:r>
              <a:rPr lang="en-US" altLang="en-US" b="0" dirty="0" smtClean="0"/>
              <a:t>upon the perceived strength of the competitor.</a:t>
            </a:r>
            <a:endParaRPr lang="en-US" altLang="en-US" b="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61310" y="1076204"/>
            <a:ext cx="3890829" cy="344071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3870" y="1079649"/>
            <a:ext cx="1200837" cy="3415233"/>
          </a:xfrm>
          <a:prstGeom prst="rect">
            <a:avLst/>
          </a:prstGeom>
        </p:spPr>
      </p:pic>
      <p:sp>
        <p:nvSpPr>
          <p:cNvPr id="11" name="Rectangle 4"/>
          <p:cNvSpPr>
            <a:spLocks noChangeArrowheads="1"/>
          </p:cNvSpPr>
          <p:nvPr/>
        </p:nvSpPr>
        <p:spPr bwMode="auto">
          <a:xfrm>
            <a:off x="403225" y="187325"/>
            <a:ext cx="2138406" cy="27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dirty="0" smtClean="0">
                <a:latin typeface="Book Antiqua" panose="02040602050305030304" pitchFamily="18" charset="0"/>
              </a:rPr>
              <a:t>Market Niche Analysis</a:t>
            </a:r>
            <a:r>
              <a:rPr lang="en-US" altLang="en-US" sz="1200" b="0" i="1" dirty="0">
                <a:latin typeface="Book Antiqua" panose="02040602050305030304" pitchFamily="18" charset="0"/>
              </a:rPr>
              <a:t>: </a:t>
            </a:r>
            <a:r>
              <a:rPr lang="en-US" altLang="en-US" sz="1200" b="0" i="1" dirty="0" smtClean="0">
                <a:latin typeface="Book Antiqua" panose="02040602050305030304" pitchFamily="18" charset="0"/>
              </a:rPr>
              <a:t>Theory</a:t>
            </a:r>
            <a:endParaRPr lang="en-US" altLang="en-US" sz="1200" b="0" i="1" dirty="0">
              <a:latin typeface="Book Antiqua" panose="02040602050305030304" pitchFamily="18" charset="0"/>
            </a:endParaRPr>
          </a:p>
        </p:txBody>
      </p:sp>
      <p:sp>
        <p:nvSpPr>
          <p:cNvPr id="5" name="TextBox 4"/>
          <p:cNvSpPr txBox="1"/>
          <p:nvPr/>
        </p:nvSpPr>
        <p:spPr>
          <a:xfrm>
            <a:off x="2754216" y="6312665"/>
            <a:ext cx="2427651" cy="371255"/>
          </a:xfrm>
          <a:prstGeom prst="rect">
            <a:avLst/>
          </a:prstGeom>
          <a:noFill/>
        </p:spPr>
        <p:txBody>
          <a:bodyPr wrap="square" rtlCol="0">
            <a:spAutoFit/>
          </a:bodyPr>
          <a:lstStyle/>
          <a:p>
            <a:pPr marL="0" lvl="1">
              <a:lnSpc>
                <a:spcPct val="90000"/>
              </a:lnSpc>
            </a:pPr>
            <a:r>
              <a:rPr lang="en-US" altLang="en-US" sz="500" b="0" dirty="0" smtClean="0"/>
              <a:t>* = Convex </a:t>
            </a:r>
            <a:r>
              <a:rPr lang="en-US" altLang="en-US" sz="500" b="0" dirty="0"/>
              <a:t>hulls are commonly termed “shrink wrapping” algorithms because they wrap a solid around the points,  This  defines a volume within which a product can “move.”</a:t>
            </a:r>
          </a:p>
          <a:p>
            <a:pPr>
              <a:lnSpc>
                <a:spcPct val="90000"/>
              </a:lnSpc>
            </a:pPr>
            <a:endParaRPr lang="en-US" sz="5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843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8436" name="Rectangle 4"/>
          <p:cNvSpPr>
            <a:spLocks noGrp="1" noChangeArrowheads="1"/>
          </p:cNvSpPr>
          <p:nvPr>
            <p:ph type="body" idx="1"/>
          </p:nvPr>
        </p:nvSpPr>
        <p:spPr>
          <a:xfrm>
            <a:off x="308565" y="1284251"/>
            <a:ext cx="8456689" cy="4274887"/>
          </a:xfrm>
          <a:noFill/>
          <a:ln/>
        </p:spPr>
        <p:txBody>
          <a:bodyPr/>
          <a:lstStyle/>
          <a:p>
            <a:pPr marL="571500" indent="-457200">
              <a:buFont typeface="Wingdings" panose="05000000000000000000" pitchFamily="2" charset="2"/>
              <a:buNone/>
              <a:tabLst>
                <a:tab pos="406400" algn="l"/>
              </a:tabLst>
            </a:pPr>
            <a:r>
              <a:rPr lang="en-US" altLang="en-US" b="0" dirty="0"/>
              <a:t>Question:</a:t>
            </a:r>
          </a:p>
          <a:p>
            <a:pPr marL="1155700" lvl="1">
              <a:buClr>
                <a:schemeClr val="tx1"/>
              </a:buClr>
              <a:tabLst>
                <a:tab pos="406400" algn="l"/>
              </a:tabLst>
            </a:pPr>
            <a:r>
              <a:rPr lang="en-US" altLang="en-US" dirty="0"/>
              <a:t>What are the </a:t>
            </a:r>
            <a:r>
              <a:rPr lang="en-US" altLang="en-US" dirty="0" smtClean="0"/>
              <a:t>attributes I can change about my product?</a:t>
            </a:r>
          </a:p>
          <a:p>
            <a:pPr marL="1155700" lvl="1">
              <a:buClr>
                <a:schemeClr val="tx1"/>
              </a:buClr>
              <a:tabLst>
                <a:tab pos="406400" algn="l"/>
              </a:tabLst>
            </a:pPr>
            <a:r>
              <a:rPr lang="en-US" altLang="en-US" dirty="0" smtClean="0"/>
              <a:t>If I change those attributes in all possible ways (small or large) how can I visualize my resulting niche in the competitive marketplace?</a:t>
            </a:r>
            <a:endParaRPr lang="en-US" altLang="en-US" dirty="0"/>
          </a:p>
          <a:p>
            <a:pPr marL="571500" indent="-457200">
              <a:buFont typeface="Wingdings" panose="05000000000000000000" pitchFamily="2" charset="2"/>
              <a:buNone/>
              <a:tabLst>
                <a:tab pos="406400" algn="l"/>
              </a:tabLst>
            </a:pPr>
            <a:r>
              <a:rPr lang="en-US" altLang="en-US" b="0" dirty="0"/>
              <a:t>Input Data:</a:t>
            </a:r>
          </a:p>
          <a:p>
            <a:pPr marL="1155700" lvl="1">
              <a:tabLst>
                <a:tab pos="406400" algn="l"/>
              </a:tabLst>
            </a:pPr>
            <a:r>
              <a:rPr lang="en-US" altLang="en-US" dirty="0" smtClean="0"/>
              <a:t>Importance, performance </a:t>
            </a:r>
            <a:r>
              <a:rPr lang="en-US" altLang="en-US" dirty="0"/>
              <a:t>data </a:t>
            </a:r>
            <a:r>
              <a:rPr lang="en-US" altLang="en-US" dirty="0" smtClean="0"/>
              <a:t>or pick-any data.</a:t>
            </a:r>
            <a:endParaRPr lang="en-US" altLang="en-US" b="1" dirty="0"/>
          </a:p>
          <a:p>
            <a:pPr marL="571500" indent="-457200">
              <a:buFont typeface="Wingdings" panose="05000000000000000000" pitchFamily="2" charset="2"/>
              <a:buNone/>
              <a:tabLst>
                <a:tab pos="406400" algn="l"/>
              </a:tabLst>
            </a:pPr>
            <a:r>
              <a:rPr lang="en-US" altLang="en-US" b="0" dirty="0"/>
              <a:t>Steps:</a:t>
            </a:r>
          </a:p>
          <a:p>
            <a:pPr marL="1155700" lvl="1">
              <a:buClr>
                <a:schemeClr val="tx1"/>
              </a:buClr>
              <a:tabLst>
                <a:tab pos="406400" algn="l"/>
              </a:tabLst>
            </a:pPr>
            <a:r>
              <a:rPr lang="en-US" altLang="en-US" dirty="0"/>
              <a:t>Open </a:t>
            </a:r>
            <a:r>
              <a:rPr lang="en-US" altLang="en-US" dirty="0" smtClean="0"/>
              <a:t>the data </a:t>
            </a:r>
            <a:r>
              <a:rPr lang="en-US" altLang="en-US" dirty="0"/>
              <a:t>f</a:t>
            </a:r>
            <a:r>
              <a:rPr lang="en-US" altLang="en-US" dirty="0" smtClean="0"/>
              <a:t>ile</a:t>
            </a:r>
            <a:endParaRPr lang="en-US" altLang="en-US" dirty="0"/>
          </a:p>
          <a:p>
            <a:pPr marL="1155700" lvl="1">
              <a:buClr>
                <a:schemeClr val="tx1"/>
              </a:buClr>
              <a:tabLst>
                <a:tab pos="406400" algn="l"/>
              </a:tabLst>
            </a:pPr>
            <a:r>
              <a:rPr lang="en-US" altLang="en-US" dirty="0"/>
              <a:t>Select </a:t>
            </a:r>
            <a:r>
              <a:rPr lang="en-US" altLang="en-US" dirty="0" smtClean="0"/>
              <a:t>a </a:t>
            </a:r>
            <a:r>
              <a:rPr lang="en-US" altLang="en-US" dirty="0"/>
              <a:t>s</a:t>
            </a:r>
            <a:r>
              <a:rPr lang="en-US" altLang="en-US" dirty="0" smtClean="0"/>
              <a:t>aved </a:t>
            </a:r>
            <a:r>
              <a:rPr lang="en-US" altLang="en-US" dirty="0"/>
              <a:t>p</a:t>
            </a:r>
            <a:r>
              <a:rPr lang="en-US" altLang="en-US" dirty="0" smtClean="0"/>
              <a:t>ositioning </a:t>
            </a:r>
            <a:r>
              <a:rPr lang="en-US" altLang="en-US" dirty="0"/>
              <a:t>m</a:t>
            </a:r>
            <a:r>
              <a:rPr lang="en-US" altLang="en-US" dirty="0" smtClean="0"/>
              <a:t>ap</a:t>
            </a:r>
            <a:endParaRPr lang="en-US" altLang="en-US" dirty="0"/>
          </a:p>
          <a:p>
            <a:pPr marL="1155700" lvl="1">
              <a:buClr>
                <a:schemeClr val="tx1"/>
              </a:buClr>
              <a:tabLst>
                <a:tab pos="406400" algn="l"/>
              </a:tabLst>
            </a:pPr>
            <a:r>
              <a:rPr lang="en-US" altLang="en-US" dirty="0"/>
              <a:t>Open </a:t>
            </a:r>
            <a:r>
              <a:rPr lang="en-US" altLang="en-US" dirty="0" smtClean="0"/>
              <a:t>the product </a:t>
            </a:r>
            <a:r>
              <a:rPr lang="en-US" altLang="en-US" dirty="0"/>
              <a:t>c</a:t>
            </a:r>
            <a:r>
              <a:rPr lang="en-US" altLang="en-US" dirty="0" smtClean="0"/>
              <a:t>ontouring </a:t>
            </a:r>
            <a:r>
              <a:rPr lang="en-US" altLang="en-US" dirty="0"/>
              <a:t>d</a:t>
            </a:r>
            <a:r>
              <a:rPr lang="en-US" altLang="en-US" dirty="0" smtClean="0"/>
              <a:t>ialog</a:t>
            </a:r>
            <a:endParaRPr lang="en-US" altLang="en-US" dirty="0"/>
          </a:p>
          <a:p>
            <a:pPr marL="1155700" lvl="1">
              <a:buClr>
                <a:schemeClr val="tx1"/>
              </a:buClr>
              <a:tabLst>
                <a:tab pos="406400" algn="l"/>
              </a:tabLst>
            </a:pPr>
            <a:r>
              <a:rPr lang="en-US" altLang="en-US" dirty="0" smtClean="0"/>
              <a:t>Set the contouring </a:t>
            </a:r>
            <a:r>
              <a:rPr lang="en-US" altLang="en-US" dirty="0"/>
              <a:t>o</a:t>
            </a:r>
            <a:r>
              <a:rPr lang="en-US" altLang="en-US" dirty="0" smtClean="0"/>
              <a:t>ptions</a:t>
            </a:r>
            <a:endParaRPr lang="en-US" altLang="en-US" dirty="0"/>
          </a:p>
          <a:p>
            <a:pPr marL="1155700" lvl="1">
              <a:buClr>
                <a:schemeClr val="tx1"/>
              </a:buClr>
              <a:tabLst>
                <a:tab pos="406400" algn="l"/>
              </a:tabLst>
            </a:pPr>
            <a:r>
              <a:rPr lang="en-US" altLang="en-US" dirty="0"/>
              <a:t>Run </a:t>
            </a:r>
            <a:r>
              <a:rPr lang="en-US" altLang="en-US" dirty="0" smtClean="0"/>
              <a:t>the analysis</a:t>
            </a:r>
            <a:endParaRPr lang="en-US" altLang="en-US" dirty="0"/>
          </a:p>
          <a:p>
            <a:pPr marL="1155700" lvl="1">
              <a:buClr>
                <a:schemeClr val="tx1"/>
              </a:buClr>
              <a:tabLst>
                <a:tab pos="406400" algn="l"/>
              </a:tabLst>
            </a:pPr>
            <a:r>
              <a:rPr lang="en-US" altLang="en-US" dirty="0"/>
              <a:t>Visualize </a:t>
            </a:r>
            <a:r>
              <a:rPr lang="en-US" altLang="en-US" dirty="0" smtClean="0"/>
              <a:t>the product </a:t>
            </a:r>
            <a:r>
              <a:rPr lang="en-US" altLang="en-US" dirty="0"/>
              <a:t>c</a:t>
            </a:r>
            <a:r>
              <a:rPr lang="en-US" altLang="en-US" dirty="0" smtClean="0"/>
              <a:t>ontours</a:t>
            </a:r>
            <a:endParaRPr lang="en-US" altLang="en-US" dirty="0"/>
          </a:p>
          <a:p>
            <a:pPr marL="571500" indent="-457200">
              <a:buFont typeface="Wingdings" panose="05000000000000000000" pitchFamily="2" charset="2"/>
              <a:buNone/>
              <a:tabLst>
                <a:tab pos="406400" algn="l"/>
              </a:tabLst>
            </a:pPr>
            <a:r>
              <a:rPr lang="en-US" altLang="en-US" b="0" dirty="0"/>
              <a:t>Results:</a:t>
            </a:r>
          </a:p>
          <a:p>
            <a:pPr marL="1155700" lvl="1">
              <a:buClr>
                <a:schemeClr val="tx1"/>
              </a:buClr>
              <a:tabLst>
                <a:tab pos="406400" algn="l"/>
              </a:tabLst>
            </a:pPr>
            <a:r>
              <a:rPr lang="en-US" altLang="en-US" dirty="0" smtClean="0"/>
              <a:t>Visualization </a:t>
            </a:r>
            <a:r>
              <a:rPr lang="en-US" altLang="en-US" dirty="0"/>
              <a:t>of </a:t>
            </a:r>
            <a:r>
              <a:rPr lang="en-US" altLang="en-US" dirty="0" smtClean="0"/>
              <a:t>the market niche of all desired competitors</a:t>
            </a:r>
            <a:endParaRPr lang="en-US" altLang="en-US" dirty="0"/>
          </a:p>
        </p:txBody>
      </p:sp>
      <p:sp>
        <p:nvSpPr>
          <p:cNvPr id="658437" name="Rectangle 5"/>
          <p:cNvSpPr>
            <a:spLocks noChangeArrowheads="1"/>
          </p:cNvSpPr>
          <p:nvPr/>
        </p:nvSpPr>
        <p:spPr bwMode="auto">
          <a:xfrm>
            <a:off x="7583488" y="176213"/>
            <a:ext cx="2222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i="1">
                <a:latin typeface="Book Antiqua" panose="02040602050305030304" pitchFamily="18" charset="0"/>
              </a:rPr>
              <a:t> </a:t>
            </a:r>
          </a:p>
        </p:txBody>
      </p:sp>
      <p:sp>
        <p:nvSpPr>
          <p:cNvPr id="658439" name="Rectangle 7"/>
          <p:cNvSpPr>
            <a:spLocks noGrp="1" noChangeArrowheads="1"/>
          </p:cNvSpPr>
          <p:nvPr>
            <p:ph type="title"/>
          </p:nvPr>
        </p:nvSpPr>
        <p:spPr>
          <a:noFill/>
          <a:ln/>
        </p:spPr>
        <p:txBody>
          <a:bodyPr/>
          <a:lstStyle/>
          <a:p>
            <a:pPr marL="1257300" indent="-1257300"/>
            <a:r>
              <a:rPr lang="en-US" altLang="en-US" dirty="0" smtClean="0"/>
              <a:t>Market Niche Analysis: </a:t>
            </a:r>
            <a:r>
              <a:rPr lang="en-US" altLang="en-US" dirty="0"/>
              <a:t>Practice</a:t>
            </a:r>
          </a:p>
        </p:txBody>
      </p:sp>
      <p:sp>
        <p:nvSpPr>
          <p:cNvPr id="8" name="Rectangle 4"/>
          <p:cNvSpPr>
            <a:spLocks noChangeArrowheads="1"/>
          </p:cNvSpPr>
          <p:nvPr/>
        </p:nvSpPr>
        <p:spPr bwMode="auto">
          <a:xfrm>
            <a:off x="403225" y="187325"/>
            <a:ext cx="2204130" cy="27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dirty="0" smtClean="0">
                <a:latin typeface="Book Antiqua" panose="02040602050305030304" pitchFamily="18" charset="0"/>
              </a:rPr>
              <a:t>Market Niche Analysis</a:t>
            </a:r>
            <a:r>
              <a:rPr lang="en-US" altLang="en-US" sz="1200" b="0" i="1" dirty="0">
                <a:latin typeface="Book Antiqua" panose="02040602050305030304" pitchFamily="18" charset="0"/>
              </a:rPr>
              <a:t>: Practice</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8" name="Rectangle 2"/>
          <p:cNvSpPr>
            <a:spLocks noChangeArrowheads="1"/>
          </p:cNvSpPr>
          <p:nvPr/>
        </p:nvSpPr>
        <p:spPr bwMode="auto">
          <a:xfrm>
            <a:off x="282575" y="1065710"/>
            <a:ext cx="5997039" cy="4671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Open </a:t>
            </a:r>
            <a:r>
              <a:rPr lang="en-US" altLang="en-US" dirty="0" smtClean="0"/>
              <a:t>the Market Niche Analysis dialog</a:t>
            </a:r>
            <a:endParaRPr lang="en-US" altLang="en-US" dirty="0"/>
          </a:p>
          <a:p>
            <a:pPr lvl="1">
              <a:buClr>
                <a:schemeClr val="tx1"/>
              </a:buClr>
            </a:pPr>
            <a:r>
              <a:rPr lang="en-US" altLang="en-US" b="0" dirty="0"/>
              <a:t>Select Simulate, Contouring, or select the icon from the command center.</a:t>
            </a:r>
          </a:p>
          <a:p>
            <a:r>
              <a:rPr lang="en-US" altLang="en-US" dirty="0"/>
              <a:t>Select </a:t>
            </a:r>
            <a:r>
              <a:rPr lang="en-US" altLang="en-US" dirty="0" smtClean="0"/>
              <a:t>the Contouring </a:t>
            </a:r>
            <a:r>
              <a:rPr lang="en-US" altLang="en-US" dirty="0"/>
              <a:t>Options</a:t>
            </a:r>
          </a:p>
          <a:p>
            <a:pPr lvl="1">
              <a:buClr>
                <a:schemeClr val="tx1"/>
              </a:buClr>
            </a:pPr>
            <a:r>
              <a:rPr lang="en-US" altLang="en-US" b="0" dirty="0"/>
              <a:t>When </a:t>
            </a:r>
            <a:r>
              <a:rPr lang="en-US" altLang="en-US" b="0" dirty="0" smtClean="0"/>
              <a:t>MNA is </a:t>
            </a:r>
            <a:r>
              <a:rPr lang="en-US" altLang="en-US" b="0" dirty="0"/>
              <a:t>activated, </a:t>
            </a:r>
            <a:r>
              <a:rPr lang="en-US" altLang="en-US" b="0" dirty="0" smtClean="0"/>
              <a:t>the product contouring control </a:t>
            </a:r>
            <a:r>
              <a:rPr lang="en-US" altLang="en-US" b="0" dirty="0"/>
              <a:t>panel appears.</a:t>
            </a:r>
          </a:p>
          <a:p>
            <a:pPr lvl="1">
              <a:buClr>
                <a:schemeClr val="tx1"/>
              </a:buClr>
            </a:pPr>
            <a:r>
              <a:rPr lang="en-US" altLang="en-US" b="0" dirty="0"/>
              <a:t>Select one or more products to be included in </a:t>
            </a:r>
            <a:r>
              <a:rPr lang="en-US" altLang="en-US" b="0" dirty="0" smtClean="0"/>
              <a:t>the niche/contour analysis.</a:t>
            </a:r>
            <a:endParaRPr lang="en-US" altLang="en-US" b="0" dirty="0"/>
          </a:p>
          <a:p>
            <a:pPr lvl="1">
              <a:buClr>
                <a:schemeClr val="tx1"/>
              </a:buClr>
            </a:pPr>
            <a:r>
              <a:rPr lang="en-US" altLang="en-US" b="0" dirty="0"/>
              <a:t>Select one or more attributes from the attributes box to be included in the analysis. </a:t>
            </a:r>
          </a:p>
          <a:p>
            <a:pPr lvl="1">
              <a:buClr>
                <a:schemeClr val="tx1"/>
              </a:buClr>
            </a:pPr>
            <a:r>
              <a:rPr lang="en-US" altLang="en-US" b="0" dirty="0"/>
              <a:t>The number of contour attributes selected with the slider determines the number of attributes whose magnitude is added together to determine one endpoint.  All of the selected attributes </a:t>
            </a:r>
            <a:r>
              <a:rPr lang="en-US" altLang="en-US" b="0" dirty="0" smtClean="0"/>
              <a:t>will contribute to the contours.  </a:t>
            </a:r>
            <a:endParaRPr lang="en-US" altLang="en-US" b="0" dirty="0"/>
          </a:p>
          <a:p>
            <a:pPr lvl="1">
              <a:buClr>
                <a:schemeClr val="tx1"/>
              </a:buClr>
            </a:pPr>
            <a:r>
              <a:rPr lang="en-US" altLang="en-US" b="0" dirty="0"/>
              <a:t>The number of contour lines </a:t>
            </a:r>
            <a:r>
              <a:rPr lang="en-US" altLang="en-US" b="0" dirty="0" smtClean="0"/>
              <a:t>does </a:t>
            </a:r>
            <a:r>
              <a:rPr lang="en-US" altLang="en-US" b="0" dirty="0"/>
              <a:t>not alter the size or shape of the contours</a:t>
            </a:r>
            <a:r>
              <a:rPr lang="en-US" altLang="en-US" b="0" dirty="0" smtClean="0"/>
              <a:t>.  This is used for visualization of the contours when the Draw as Solids checkbox is NOT selected.</a:t>
            </a:r>
            <a:endParaRPr lang="en-US" altLang="en-US" b="0" dirty="0"/>
          </a:p>
          <a:p>
            <a:pPr lvl="1">
              <a:buClr>
                <a:schemeClr val="tx1"/>
              </a:buClr>
            </a:pPr>
            <a:r>
              <a:rPr lang="en-US" altLang="en-US" b="0" dirty="0" smtClean="0"/>
              <a:t>The </a:t>
            </a:r>
            <a:r>
              <a:rPr lang="en-US" altLang="en-US" b="0" dirty="0"/>
              <a:t>Percent of Maximum </a:t>
            </a:r>
            <a:r>
              <a:rPr lang="en-US" altLang="en-US" b="0" dirty="0" smtClean="0"/>
              <a:t>slider controls what percent of the attribute vector is used to combine with other attribute vectors to define the endpoint.  Thus, if, for instance, the Percent of Maximum slider is set to 27, then each attribute is set to 27% of the distance from the current setting of that attribute to the endpoint (maximum setting) for that attribute.</a:t>
            </a:r>
          </a:p>
          <a:p>
            <a:pPr lvl="1">
              <a:buClr>
                <a:schemeClr val="tx1"/>
              </a:buClr>
            </a:pPr>
            <a:r>
              <a:rPr lang="en-US" altLang="en-US" b="0" dirty="0" smtClean="0"/>
              <a:t>The Angle of Separation refers to the number of degrees of angle beyond which attributes will not be combined together.  Thus, if the angle of separation is 90 degrees then two attributes will not be combined together if the angle between them exceeds 90 degrees.  </a:t>
            </a:r>
            <a:endParaRPr lang="en-US" altLang="en-US" b="0" dirty="0"/>
          </a:p>
        </p:txBody>
      </p:sp>
      <p:sp>
        <p:nvSpPr>
          <p:cNvPr id="659460" name="Rectangle 4"/>
          <p:cNvSpPr>
            <a:spLocks noChangeArrowheads="1"/>
          </p:cNvSpPr>
          <p:nvPr/>
        </p:nvSpPr>
        <p:spPr bwMode="auto">
          <a:xfrm>
            <a:off x="403225" y="187325"/>
            <a:ext cx="2204130" cy="27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dirty="0" smtClean="0">
                <a:latin typeface="Book Antiqua" panose="02040602050305030304" pitchFamily="18" charset="0"/>
              </a:rPr>
              <a:t>Market Niche Analysis</a:t>
            </a:r>
            <a:r>
              <a:rPr lang="en-US" altLang="en-US" sz="1200" b="0" i="1" dirty="0">
                <a:latin typeface="Book Antiqua" panose="02040602050305030304" pitchFamily="18" charset="0"/>
              </a:rPr>
              <a:t>: Practice</a:t>
            </a:r>
          </a:p>
        </p:txBody>
      </p:sp>
      <p:sp>
        <p:nvSpPr>
          <p:cNvPr id="659461" name="Rectangle 5"/>
          <p:cNvSpPr>
            <a:spLocks noGrp="1" noChangeArrowheads="1"/>
          </p:cNvSpPr>
          <p:nvPr>
            <p:ph type="title"/>
          </p:nvPr>
        </p:nvSpPr>
        <p:spPr>
          <a:xfrm>
            <a:off x="266050" y="673579"/>
            <a:ext cx="8358188" cy="347662"/>
          </a:xfrm>
          <a:noFill/>
          <a:ln/>
        </p:spPr>
        <p:txBody>
          <a:bodyPr/>
          <a:lstStyle/>
          <a:p>
            <a:pPr marL="1257300" indent="-1257300"/>
            <a:r>
              <a:rPr lang="en-US" altLang="en-US" dirty="0"/>
              <a:t>Example 1</a:t>
            </a:r>
            <a:r>
              <a:rPr lang="en-US" altLang="en-US" dirty="0" smtClean="0"/>
              <a:t>:</a:t>
            </a:r>
            <a:endParaRPr lang="en-US" altLang="en-US" dirty="0"/>
          </a:p>
        </p:txBody>
      </p:sp>
      <p:graphicFrame>
        <p:nvGraphicFramePr>
          <p:cNvPr id="659466" name="Object 10"/>
          <p:cNvGraphicFramePr>
            <a:graphicFrameLocks noChangeAspect="1"/>
          </p:cNvGraphicFramePr>
          <p:nvPr>
            <p:extLst>
              <p:ext uri="{D42A27DB-BD31-4B8C-83A1-F6EECF244321}">
                <p14:modId xmlns:p14="http://schemas.microsoft.com/office/powerpoint/2010/main" val="2736182927"/>
              </p:ext>
            </p:extLst>
          </p:nvPr>
        </p:nvGraphicFramePr>
        <p:xfrm>
          <a:off x="3537971" y="1035358"/>
          <a:ext cx="360362" cy="285750"/>
        </p:xfrm>
        <a:graphic>
          <a:graphicData uri="http://schemas.openxmlformats.org/presentationml/2006/ole">
            <mc:AlternateContent xmlns:mc="http://schemas.openxmlformats.org/markup-compatibility/2006">
              <mc:Choice xmlns:v="urn:schemas-microsoft-com:vml" Requires="v">
                <p:oleObj spid="_x0000_s659633" name="Picture Publisher Image" r:id="rId3" imgW="361762" imgH="285861" progId="PictPub.Image.7">
                  <p:embed/>
                </p:oleObj>
              </mc:Choice>
              <mc:Fallback>
                <p:oleObj name="Picture Publisher Image" r:id="rId3" imgW="361762" imgH="285861" progId="PictPub.Image.7">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7971" y="1035358"/>
                        <a:ext cx="360362" cy="285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1276" y="875839"/>
            <a:ext cx="1935760" cy="5284845"/>
          </a:xfrm>
          <a:prstGeom prst="rect">
            <a:avLst/>
          </a:prstGeom>
        </p:spPr>
      </p:pic>
      <p:sp>
        <p:nvSpPr>
          <p:cNvPr id="659468" name="Line 12"/>
          <p:cNvSpPr>
            <a:spLocks noChangeShapeType="1"/>
          </p:cNvSpPr>
          <p:nvPr/>
        </p:nvSpPr>
        <p:spPr bwMode="auto">
          <a:xfrm flipV="1">
            <a:off x="5800381" y="958466"/>
            <a:ext cx="925417" cy="974993"/>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Line 12"/>
          <p:cNvSpPr>
            <a:spLocks noChangeShapeType="1"/>
          </p:cNvSpPr>
          <p:nvPr/>
        </p:nvSpPr>
        <p:spPr bwMode="auto">
          <a:xfrm flipV="1">
            <a:off x="5866483" y="1729648"/>
            <a:ext cx="936434" cy="457200"/>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9469" name="Line 13"/>
          <p:cNvSpPr>
            <a:spLocks noChangeShapeType="1"/>
          </p:cNvSpPr>
          <p:nvPr/>
        </p:nvSpPr>
        <p:spPr bwMode="auto">
          <a:xfrm>
            <a:off x="5860974" y="2484304"/>
            <a:ext cx="1002534" cy="391097"/>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9470" name="Line 14"/>
          <p:cNvSpPr>
            <a:spLocks noChangeShapeType="1"/>
          </p:cNvSpPr>
          <p:nvPr/>
        </p:nvSpPr>
        <p:spPr bwMode="auto">
          <a:xfrm>
            <a:off x="5943600" y="3018622"/>
            <a:ext cx="903383" cy="1718631"/>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9471" name="Line 15"/>
          <p:cNvSpPr>
            <a:spLocks noChangeShapeType="1"/>
          </p:cNvSpPr>
          <p:nvPr/>
        </p:nvSpPr>
        <p:spPr bwMode="auto">
          <a:xfrm>
            <a:off x="5993176" y="3530907"/>
            <a:ext cx="831772" cy="1674564"/>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9472" name="Line 16"/>
          <p:cNvSpPr>
            <a:spLocks noChangeShapeType="1"/>
          </p:cNvSpPr>
          <p:nvPr/>
        </p:nvSpPr>
        <p:spPr bwMode="auto">
          <a:xfrm>
            <a:off x="6114361" y="4450815"/>
            <a:ext cx="721605" cy="1118212"/>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 name="Line 16"/>
          <p:cNvSpPr>
            <a:spLocks noChangeShapeType="1"/>
          </p:cNvSpPr>
          <p:nvPr/>
        </p:nvSpPr>
        <p:spPr bwMode="auto">
          <a:xfrm>
            <a:off x="6092328" y="5491907"/>
            <a:ext cx="710588" cy="440675"/>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0" name="Rectangle 1026"/>
          <p:cNvSpPr>
            <a:spLocks noChangeArrowheads="1"/>
          </p:cNvSpPr>
          <p:nvPr/>
        </p:nvSpPr>
        <p:spPr bwMode="auto">
          <a:xfrm>
            <a:off x="403225" y="187325"/>
            <a:ext cx="12620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a:latin typeface="Book Antiqua" panose="02040602050305030304" pitchFamily="18" charset="0"/>
              </a:rPr>
              <a:t>Table of Contents</a:t>
            </a:r>
          </a:p>
        </p:txBody>
      </p:sp>
      <p:sp>
        <p:nvSpPr>
          <p:cNvPr id="677892" name="Rectangle 1028"/>
          <p:cNvSpPr>
            <a:spLocks noChangeArrowheads="1"/>
          </p:cNvSpPr>
          <p:nvPr/>
        </p:nvSpPr>
        <p:spPr bwMode="auto">
          <a:xfrm>
            <a:off x="3353326" y="2575817"/>
            <a:ext cx="294824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800" dirty="0">
                <a:latin typeface="Arial" panose="020B0604020202020204" pitchFamily="34" charset="0"/>
              </a:rPr>
              <a:t>IV.	Product Repositioning</a:t>
            </a:r>
          </a:p>
          <a:p>
            <a:r>
              <a:rPr lang="en-US" altLang="en-US" sz="1800" dirty="0">
                <a:latin typeface="Arial" panose="020B0604020202020204" pitchFamily="34" charset="0"/>
              </a:rPr>
              <a:t>	</a:t>
            </a:r>
            <a:endParaRPr lang="en-US" altLang="en-US" sz="1800" dirty="0" smtClean="0">
              <a:latin typeface="Arial" panose="020B0604020202020204" pitchFamily="34" charset="0"/>
            </a:endParaRPr>
          </a:p>
          <a:p>
            <a:r>
              <a:rPr lang="en-US" altLang="en-US" sz="1800" b="0" dirty="0">
                <a:latin typeface="Arial" panose="020B0604020202020204" pitchFamily="34" charset="0"/>
              </a:rPr>
              <a:t>	</a:t>
            </a:r>
            <a:r>
              <a:rPr lang="en-US" altLang="en-US" sz="1800" b="0" dirty="0" smtClean="0">
                <a:latin typeface="Arial" panose="020B0604020202020204" pitchFamily="34" charset="0"/>
              </a:rPr>
              <a:t>Theory</a:t>
            </a:r>
            <a:endParaRPr lang="en-US" altLang="en-US" sz="1800" b="0" dirty="0">
              <a:latin typeface="Arial" panose="020B0604020202020204" pitchFamily="34" charset="0"/>
            </a:endParaRPr>
          </a:p>
          <a:p>
            <a:r>
              <a:rPr lang="en-US" altLang="en-US" sz="1800" b="0" dirty="0">
                <a:latin typeface="Arial" panose="020B0604020202020204" pitchFamily="34" charset="0"/>
              </a:rPr>
              <a:t>	Practice</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Rectangle 2"/>
          <p:cNvSpPr>
            <a:spLocks noChangeArrowheads="1"/>
          </p:cNvSpPr>
          <p:nvPr/>
        </p:nvSpPr>
        <p:spPr bwMode="auto">
          <a:xfrm>
            <a:off x="224067" y="1049185"/>
            <a:ext cx="4127595" cy="4948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171450" indent="-171450"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indent="-17145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Why use product repositioning?</a:t>
            </a:r>
          </a:p>
          <a:p>
            <a:pPr lvl="1"/>
            <a:r>
              <a:rPr lang="en-US" altLang="en-US" b="0" dirty="0"/>
              <a:t>Product Repositioning allows </a:t>
            </a:r>
            <a:r>
              <a:rPr lang="en-US" altLang="en-US" b="0" dirty="0" smtClean="0"/>
              <a:t>any given competitor to </a:t>
            </a:r>
            <a:r>
              <a:rPr lang="en-US" altLang="en-US" b="0" dirty="0"/>
              <a:t>be </a:t>
            </a:r>
            <a:r>
              <a:rPr lang="en-US" altLang="en-US" b="0" dirty="0" smtClean="0"/>
              <a:t>dragged to a new position on the map, </a:t>
            </a:r>
            <a:r>
              <a:rPr lang="en-US" altLang="en-US" b="0" dirty="0"/>
              <a:t>then </a:t>
            </a:r>
            <a:r>
              <a:rPr lang="en-US" altLang="en-US" b="0" dirty="0" smtClean="0"/>
              <a:t>the system tests all </a:t>
            </a:r>
            <a:r>
              <a:rPr lang="en-US" altLang="en-US" b="0" dirty="0" smtClean="0"/>
              <a:t>combinations of attributes that can </a:t>
            </a:r>
            <a:r>
              <a:rPr lang="en-US" altLang="en-US" b="0" dirty="0" smtClean="0"/>
              <a:t>move that competitor to </a:t>
            </a:r>
            <a:r>
              <a:rPr lang="en-US" altLang="en-US" b="0" dirty="0"/>
              <a:t>that new position. </a:t>
            </a:r>
            <a:r>
              <a:rPr lang="en-US" altLang="en-US" b="0" dirty="0" smtClean="0"/>
              <a:t>PositionSolve</a:t>
            </a:r>
            <a:r>
              <a:rPr lang="en-US" altLang="en-US" sz="1000" baseline="30000" dirty="0" smtClean="0"/>
              <a:t>TM</a:t>
            </a:r>
            <a:r>
              <a:rPr lang="en-US" altLang="en-US" b="0" dirty="0" smtClean="0"/>
              <a:t> then creates a report that </a:t>
            </a:r>
            <a:r>
              <a:rPr lang="en-US" altLang="en-US" b="0" dirty="0" smtClean="0"/>
              <a:t>lists </a:t>
            </a:r>
            <a:r>
              <a:rPr lang="en-US" altLang="en-US" b="0" dirty="0" smtClean="0"/>
              <a:t>all successful strategies.  The user is then free to decide which of these equivalent strategies are the most actionable</a:t>
            </a:r>
            <a:r>
              <a:rPr lang="en-US" altLang="en-US" b="0" dirty="0"/>
              <a:t>.   </a:t>
            </a:r>
          </a:p>
          <a:p>
            <a:pPr lvl="1"/>
            <a:r>
              <a:rPr lang="en-US" altLang="en-US" b="0" dirty="0" smtClean="0"/>
              <a:t>An excellent strategy is to use Product </a:t>
            </a:r>
            <a:r>
              <a:rPr lang="en-US" altLang="en-US" b="0" dirty="0"/>
              <a:t>Contouring </a:t>
            </a:r>
            <a:r>
              <a:rPr lang="en-US" altLang="en-US" b="0" dirty="0" smtClean="0"/>
              <a:t>to discover a competitor’s niche (the distance a product can move) and then use </a:t>
            </a:r>
            <a:r>
              <a:rPr lang="en-US" altLang="en-US" b="0" dirty="0" smtClean="0"/>
              <a:t>Product </a:t>
            </a:r>
            <a:r>
              <a:rPr lang="en-US" altLang="en-US" b="0" dirty="0"/>
              <a:t>Repositioning to </a:t>
            </a:r>
            <a:r>
              <a:rPr lang="en-US" altLang="en-US" b="0" dirty="0" smtClean="0"/>
              <a:t>“get there”.  </a:t>
            </a:r>
            <a:endParaRPr lang="en-US" altLang="en-US" b="0" dirty="0"/>
          </a:p>
          <a:p>
            <a:r>
              <a:rPr lang="en-US" altLang="en-US" dirty="0"/>
              <a:t>How does PositionSolve</a:t>
            </a:r>
            <a:r>
              <a:rPr lang="en-US" altLang="en-US" sz="1000" b="0" baseline="30000" dirty="0"/>
              <a:t>TM</a:t>
            </a:r>
            <a:r>
              <a:rPr lang="en-US" altLang="en-US" dirty="0"/>
              <a:t> reposition products?</a:t>
            </a:r>
          </a:p>
          <a:p>
            <a:pPr lvl="1"/>
            <a:r>
              <a:rPr lang="en-US" altLang="en-US" b="0" dirty="0" smtClean="0"/>
              <a:t>Recall that each </a:t>
            </a:r>
            <a:r>
              <a:rPr lang="en-US" altLang="en-US" b="0" dirty="0"/>
              <a:t>dimension </a:t>
            </a:r>
            <a:r>
              <a:rPr lang="en-US" altLang="en-US" b="0" dirty="0" smtClean="0"/>
              <a:t>is </a:t>
            </a:r>
            <a:r>
              <a:rPr lang="en-US" altLang="en-US" b="0" dirty="0"/>
              <a:t>a linear combination of the attributes, so there are many possible solutions </a:t>
            </a:r>
            <a:r>
              <a:rPr lang="en-US" altLang="en-US" b="0" dirty="0" smtClean="0"/>
              <a:t>to arrive at any given position </a:t>
            </a:r>
            <a:r>
              <a:rPr lang="en-US" altLang="en-US" b="0" dirty="0"/>
              <a:t>on the </a:t>
            </a:r>
            <a:r>
              <a:rPr lang="en-US" altLang="en-US" b="0" dirty="0" smtClean="0"/>
              <a:t>map</a:t>
            </a:r>
            <a:r>
              <a:rPr lang="en-US" altLang="en-US" b="0" dirty="0" smtClean="0"/>
              <a:t>.  In addition</a:t>
            </a:r>
            <a:r>
              <a:rPr lang="en-US" altLang="en-US" b="0" dirty="0"/>
              <a:t> </a:t>
            </a:r>
            <a:r>
              <a:rPr lang="en-US" altLang="en-US" b="0" dirty="0" smtClean="0"/>
              <a:t>(and as one would expect) </a:t>
            </a:r>
            <a:r>
              <a:rPr lang="en-US" altLang="en-US" b="0" dirty="0" smtClean="0"/>
              <a:t>there </a:t>
            </a:r>
            <a:r>
              <a:rPr lang="en-US" altLang="en-US" b="0" dirty="0"/>
              <a:t>are generally more strategies possible when a product is closer to its original position.  PositionSolve</a:t>
            </a:r>
            <a:r>
              <a:rPr lang="en-US" altLang="en-US" sz="1000" baseline="30000" dirty="0"/>
              <a:t>TM</a:t>
            </a:r>
            <a:r>
              <a:rPr lang="en-US" altLang="en-US" b="0" dirty="0"/>
              <a:t> will not change an attribute beyond the </a:t>
            </a:r>
            <a:r>
              <a:rPr lang="en-US" altLang="en-US" b="0" dirty="0" smtClean="0"/>
              <a:t>maximum range for that attribute. Accordingly </a:t>
            </a:r>
            <a:r>
              <a:rPr lang="en-US" altLang="en-US" b="0" dirty="0"/>
              <a:t>it is </a:t>
            </a:r>
            <a:r>
              <a:rPr lang="en-US" altLang="en-US" b="0" dirty="0" smtClean="0"/>
              <a:t>not possible </a:t>
            </a:r>
            <a:r>
              <a:rPr lang="en-US" altLang="en-US" b="0" dirty="0"/>
              <a:t>to </a:t>
            </a:r>
            <a:r>
              <a:rPr lang="en-US" altLang="en-US" b="0" dirty="0" smtClean="0"/>
              <a:t>reposition </a:t>
            </a:r>
            <a:r>
              <a:rPr lang="en-US" altLang="en-US" b="0" dirty="0"/>
              <a:t>a product </a:t>
            </a:r>
            <a:r>
              <a:rPr lang="en-US" altLang="en-US" b="0" dirty="0" smtClean="0"/>
              <a:t>to a location where it could not </a:t>
            </a:r>
            <a:r>
              <a:rPr lang="en-US" altLang="en-US" b="0" dirty="0"/>
              <a:t>realistically </a:t>
            </a:r>
            <a:r>
              <a:rPr lang="en-US" altLang="en-US" b="0" dirty="0" smtClean="0"/>
              <a:t>move.  </a:t>
            </a:r>
            <a:r>
              <a:rPr lang="en-US" altLang="en-US" b="0" dirty="0"/>
              <a:t>In </a:t>
            </a:r>
            <a:r>
              <a:rPr lang="en-US" altLang="en-US" b="0" dirty="0" smtClean="0"/>
              <a:t>such a case</a:t>
            </a:r>
            <a:r>
              <a:rPr lang="en-US" altLang="en-US" b="0" dirty="0"/>
              <a:t>, no strategies will be displayed for that product</a:t>
            </a:r>
            <a:r>
              <a:rPr lang="en-US" altLang="en-US" b="0" dirty="0" smtClean="0"/>
              <a:t>.</a:t>
            </a:r>
            <a:endParaRPr lang="en-US" altLang="en-US" b="0" dirty="0"/>
          </a:p>
        </p:txBody>
      </p:sp>
      <p:sp>
        <p:nvSpPr>
          <p:cNvPr id="668675" name="Rectangle 3"/>
          <p:cNvSpPr>
            <a:spLocks noChangeArrowheads="1"/>
          </p:cNvSpPr>
          <p:nvPr/>
        </p:nvSpPr>
        <p:spPr bwMode="auto">
          <a:xfrm>
            <a:off x="403225" y="187325"/>
            <a:ext cx="20796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a:latin typeface="Book Antiqua" panose="02040602050305030304" pitchFamily="18" charset="0"/>
              </a:rPr>
              <a:t>Product Repositioning: Theory</a:t>
            </a:r>
          </a:p>
        </p:txBody>
      </p:sp>
      <p:sp>
        <p:nvSpPr>
          <p:cNvPr id="668676" name="Rectangle 4"/>
          <p:cNvSpPr>
            <a:spLocks noGrp="1" noChangeArrowheads="1"/>
          </p:cNvSpPr>
          <p:nvPr>
            <p:ph type="title"/>
          </p:nvPr>
        </p:nvSpPr>
        <p:spPr>
          <a:xfrm>
            <a:off x="212018" y="690678"/>
            <a:ext cx="8358187" cy="347662"/>
          </a:xfrm>
          <a:noFill/>
          <a:ln/>
        </p:spPr>
        <p:txBody>
          <a:bodyPr/>
          <a:lstStyle/>
          <a:p>
            <a:pPr marL="1257300" indent="-1257300"/>
            <a:r>
              <a:rPr lang="en-US" altLang="en-US" dirty="0" smtClean="0"/>
              <a:t>Product </a:t>
            </a:r>
            <a:r>
              <a:rPr lang="en-US" altLang="en-US" dirty="0"/>
              <a:t>Repositioning: Theory</a:t>
            </a:r>
          </a:p>
        </p:txBody>
      </p:sp>
      <p:pic>
        <p:nvPicPr>
          <p:cNvPr id="668705" name="Picture 33"/>
          <p:cNvPicPr>
            <a:picLocks noChangeAspect="1" noChangeArrowheads="1"/>
          </p:cNvPicPr>
          <p:nvPr/>
        </p:nvPicPr>
        <p:blipFill>
          <a:blip r:embed="rId2">
            <a:extLst>
              <a:ext uri="{28A0092B-C50C-407E-A947-70E740481C1C}">
                <a14:useLocalDpi xmlns:a14="http://schemas.microsoft.com/office/drawing/2010/main" val="0"/>
              </a:ext>
            </a:extLst>
          </a:blip>
          <a:srcRect t="5035" r="21565" b="31119"/>
          <a:stretch>
            <a:fillRect/>
          </a:stretch>
        </p:blipFill>
        <p:spPr bwMode="auto">
          <a:xfrm>
            <a:off x="4575175" y="673100"/>
            <a:ext cx="4344988" cy="2652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8706" name="Picture 34"/>
          <p:cNvPicPr>
            <a:picLocks noChangeAspect="1" noChangeArrowheads="1"/>
          </p:cNvPicPr>
          <p:nvPr/>
        </p:nvPicPr>
        <p:blipFill>
          <a:blip r:embed="rId3">
            <a:extLst>
              <a:ext uri="{28A0092B-C50C-407E-A947-70E740481C1C}">
                <a14:useLocalDpi xmlns:a14="http://schemas.microsoft.com/office/drawing/2010/main" val="0"/>
              </a:ext>
            </a:extLst>
          </a:blip>
          <a:srcRect l="4688" t="10938" r="49040" b="31250"/>
          <a:stretch>
            <a:fillRect/>
          </a:stretch>
        </p:blipFill>
        <p:spPr bwMode="auto">
          <a:xfrm>
            <a:off x="4787900" y="2786963"/>
            <a:ext cx="3560763" cy="3336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8707" name="AutoShape 35"/>
          <p:cNvSpPr>
            <a:spLocks noChangeArrowheads="1"/>
          </p:cNvSpPr>
          <p:nvPr/>
        </p:nvSpPr>
        <p:spPr bwMode="auto">
          <a:xfrm>
            <a:off x="4817428" y="2554993"/>
            <a:ext cx="292100" cy="736600"/>
          </a:xfrm>
          <a:prstGeom prst="curvedRightArrow">
            <a:avLst>
              <a:gd name="adj1" fmla="val 50435"/>
              <a:gd name="adj2" fmla="val 100870"/>
              <a:gd name="adj3" fmla="val 59241"/>
            </a:avLst>
          </a:prstGeom>
          <a:solidFill>
            <a:srgbClr val="FFFFFF"/>
          </a:solidFill>
          <a:ln w="9525">
            <a:solidFill>
              <a:schemeClr val="tx1"/>
            </a:solidFill>
            <a:miter lim="800000"/>
            <a:headEnd type="none" w="sm" len="sm"/>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355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3556" name="Rectangle 4"/>
          <p:cNvSpPr>
            <a:spLocks noGrp="1" noChangeArrowheads="1"/>
          </p:cNvSpPr>
          <p:nvPr>
            <p:ph type="body" idx="1"/>
          </p:nvPr>
        </p:nvSpPr>
        <p:spPr>
          <a:xfrm>
            <a:off x="979488" y="1430338"/>
            <a:ext cx="7205662" cy="4490331"/>
          </a:xfrm>
          <a:noFill/>
          <a:ln/>
        </p:spPr>
        <p:txBody>
          <a:bodyPr/>
          <a:lstStyle/>
          <a:p>
            <a:pPr marL="571500" indent="-457200">
              <a:buFont typeface="Wingdings" panose="05000000000000000000" pitchFamily="2" charset="2"/>
              <a:buNone/>
              <a:tabLst>
                <a:tab pos="406400" algn="l"/>
              </a:tabLst>
            </a:pPr>
            <a:r>
              <a:rPr lang="en-US" altLang="en-US" b="0" dirty="0"/>
              <a:t>Question:</a:t>
            </a:r>
          </a:p>
          <a:p>
            <a:pPr marL="1155700" lvl="1">
              <a:buClr>
                <a:schemeClr val="tx1"/>
              </a:buClr>
              <a:tabLst>
                <a:tab pos="406400" algn="l"/>
              </a:tabLst>
            </a:pPr>
            <a:r>
              <a:rPr lang="en-US" altLang="en-US" dirty="0" smtClean="0"/>
              <a:t>Which attributes do I need to change and by how much to arrive at a desired competitive position? </a:t>
            </a:r>
          </a:p>
          <a:p>
            <a:pPr marL="571500" indent="-457200">
              <a:buFont typeface="Wingdings" panose="05000000000000000000" pitchFamily="2" charset="2"/>
              <a:buNone/>
              <a:tabLst>
                <a:tab pos="406400" algn="l"/>
              </a:tabLst>
            </a:pPr>
            <a:r>
              <a:rPr lang="en-US" altLang="en-US" b="0" dirty="0" smtClean="0"/>
              <a:t>Input Data:</a:t>
            </a:r>
          </a:p>
          <a:p>
            <a:pPr marL="1155700" lvl="1">
              <a:tabLst>
                <a:tab pos="406400" algn="l"/>
              </a:tabLst>
            </a:pPr>
            <a:r>
              <a:rPr lang="en-US" altLang="en-US" dirty="0" smtClean="0"/>
              <a:t>Importance, </a:t>
            </a:r>
            <a:r>
              <a:rPr lang="en-US" altLang="en-US" dirty="0"/>
              <a:t>performance </a:t>
            </a:r>
            <a:r>
              <a:rPr lang="en-US" altLang="en-US" dirty="0" smtClean="0"/>
              <a:t>or “pick any” data</a:t>
            </a:r>
            <a:endParaRPr lang="en-US" altLang="en-US" b="1" dirty="0"/>
          </a:p>
          <a:p>
            <a:pPr marL="571500" indent="-457200">
              <a:buFont typeface="Wingdings" panose="05000000000000000000" pitchFamily="2" charset="2"/>
              <a:buNone/>
              <a:tabLst>
                <a:tab pos="406400" algn="l"/>
              </a:tabLst>
            </a:pPr>
            <a:r>
              <a:rPr lang="en-US" altLang="en-US" b="0" dirty="0"/>
              <a:t>Steps:</a:t>
            </a:r>
          </a:p>
          <a:p>
            <a:pPr marL="1155700" lvl="1">
              <a:buClr>
                <a:schemeClr val="tx1"/>
              </a:buClr>
              <a:tabLst>
                <a:tab pos="406400" algn="l"/>
              </a:tabLst>
            </a:pPr>
            <a:r>
              <a:rPr lang="en-US" altLang="en-US" dirty="0" smtClean="0"/>
              <a:t>Open a mapping data </a:t>
            </a:r>
            <a:r>
              <a:rPr lang="en-US" altLang="en-US" dirty="0" smtClean="0"/>
              <a:t>f</a:t>
            </a:r>
            <a:r>
              <a:rPr lang="en-US" altLang="en-US" dirty="0" smtClean="0"/>
              <a:t>ile (an SDT file)</a:t>
            </a:r>
            <a:endParaRPr lang="en-US" altLang="en-US" dirty="0"/>
          </a:p>
          <a:p>
            <a:pPr marL="1155700" lvl="1">
              <a:buClr>
                <a:schemeClr val="tx1"/>
              </a:buClr>
              <a:tabLst>
                <a:tab pos="406400" algn="l"/>
              </a:tabLst>
            </a:pPr>
            <a:r>
              <a:rPr lang="en-US" altLang="en-US" dirty="0"/>
              <a:t>Select </a:t>
            </a:r>
            <a:r>
              <a:rPr lang="en-US" altLang="en-US" dirty="0" smtClean="0"/>
              <a:t>the positioning map desired</a:t>
            </a:r>
            <a:endParaRPr lang="en-US" altLang="en-US" dirty="0"/>
          </a:p>
          <a:p>
            <a:pPr marL="1155700" lvl="1">
              <a:buClr>
                <a:schemeClr val="tx1"/>
              </a:buClr>
              <a:tabLst>
                <a:tab pos="406400" algn="l"/>
              </a:tabLst>
            </a:pPr>
            <a:r>
              <a:rPr lang="en-US" altLang="en-US" dirty="0"/>
              <a:t>Open </a:t>
            </a:r>
            <a:r>
              <a:rPr lang="en-US" altLang="en-US" dirty="0" smtClean="0"/>
              <a:t>the product repositioning </a:t>
            </a:r>
            <a:r>
              <a:rPr lang="en-US" altLang="en-US" dirty="0"/>
              <a:t>dialog</a:t>
            </a:r>
          </a:p>
          <a:p>
            <a:pPr marL="1155700" lvl="1">
              <a:buClr>
                <a:schemeClr val="tx1"/>
              </a:buClr>
              <a:tabLst>
                <a:tab pos="406400" algn="l"/>
              </a:tabLst>
            </a:pPr>
            <a:r>
              <a:rPr lang="en-US" altLang="en-US" dirty="0"/>
              <a:t>Create and </a:t>
            </a:r>
            <a:r>
              <a:rPr lang="en-US" altLang="en-US" dirty="0" smtClean="0"/>
              <a:t>position </a:t>
            </a:r>
            <a:r>
              <a:rPr lang="en-US" altLang="en-US" dirty="0"/>
              <a:t>n</a:t>
            </a:r>
            <a:r>
              <a:rPr lang="en-US" altLang="en-US" dirty="0" smtClean="0"/>
              <a:t>ew </a:t>
            </a:r>
            <a:r>
              <a:rPr lang="en-US" altLang="en-US" dirty="0"/>
              <a:t>p</a:t>
            </a:r>
            <a:r>
              <a:rPr lang="en-US" altLang="en-US" dirty="0" smtClean="0"/>
              <a:t>roducts</a:t>
            </a:r>
            <a:endParaRPr lang="en-US" altLang="en-US" dirty="0"/>
          </a:p>
          <a:p>
            <a:pPr marL="1155700" lvl="1">
              <a:buClr>
                <a:schemeClr val="tx1"/>
              </a:buClr>
              <a:tabLst>
                <a:tab pos="406400" algn="l"/>
              </a:tabLst>
            </a:pPr>
            <a:r>
              <a:rPr lang="en-US" altLang="en-US" dirty="0"/>
              <a:t>Set </a:t>
            </a:r>
            <a:r>
              <a:rPr lang="en-US" altLang="en-US" dirty="0" smtClean="0"/>
              <a:t>constraints </a:t>
            </a:r>
            <a:r>
              <a:rPr lang="en-US" altLang="en-US" dirty="0"/>
              <a:t>and </a:t>
            </a:r>
            <a:r>
              <a:rPr lang="en-US" altLang="en-US" dirty="0" smtClean="0"/>
              <a:t>options</a:t>
            </a:r>
            <a:endParaRPr lang="en-US" altLang="en-US" dirty="0"/>
          </a:p>
          <a:p>
            <a:pPr marL="1155700" lvl="1">
              <a:buClr>
                <a:schemeClr val="tx1"/>
              </a:buClr>
              <a:tabLst>
                <a:tab pos="406400" algn="l"/>
              </a:tabLst>
            </a:pPr>
            <a:r>
              <a:rPr lang="en-US" altLang="en-US" dirty="0"/>
              <a:t>Run </a:t>
            </a:r>
            <a:r>
              <a:rPr lang="en-US" altLang="en-US" dirty="0" smtClean="0"/>
              <a:t>the analysis</a:t>
            </a:r>
            <a:endParaRPr lang="en-US" altLang="en-US" dirty="0"/>
          </a:p>
          <a:p>
            <a:pPr marL="1155700" lvl="1">
              <a:buClr>
                <a:schemeClr val="tx1"/>
              </a:buClr>
              <a:tabLst>
                <a:tab pos="406400" algn="l"/>
              </a:tabLst>
            </a:pPr>
            <a:r>
              <a:rPr lang="en-US" altLang="en-US" dirty="0"/>
              <a:t>View </a:t>
            </a:r>
            <a:r>
              <a:rPr lang="en-US" altLang="en-US" dirty="0" smtClean="0"/>
              <a:t>the results </a:t>
            </a:r>
            <a:r>
              <a:rPr lang="en-US" altLang="en-US" dirty="0"/>
              <a:t>and </a:t>
            </a:r>
            <a:r>
              <a:rPr lang="en-US" altLang="en-US" dirty="0" smtClean="0"/>
              <a:t>evaluate strategies</a:t>
            </a:r>
            <a:endParaRPr lang="en-US" altLang="en-US" dirty="0"/>
          </a:p>
          <a:p>
            <a:pPr marL="571500" indent="-457200">
              <a:buFont typeface="Wingdings" panose="05000000000000000000" pitchFamily="2" charset="2"/>
              <a:buNone/>
              <a:tabLst>
                <a:tab pos="406400" algn="l"/>
              </a:tabLst>
            </a:pPr>
            <a:r>
              <a:rPr lang="en-US" altLang="en-US" b="0" dirty="0"/>
              <a:t>Results:</a:t>
            </a:r>
          </a:p>
          <a:p>
            <a:pPr marL="1155700" lvl="1">
              <a:buClr>
                <a:schemeClr val="tx1"/>
              </a:buClr>
              <a:tabLst>
                <a:tab pos="406400" algn="l"/>
              </a:tabLst>
            </a:pPr>
            <a:r>
              <a:rPr lang="en-US" altLang="en-US" dirty="0" smtClean="0"/>
              <a:t>A report </a:t>
            </a:r>
            <a:r>
              <a:rPr lang="en-US" altLang="en-US" dirty="0"/>
              <a:t>of specific </a:t>
            </a:r>
            <a:r>
              <a:rPr lang="en-US" altLang="en-US" dirty="0" smtClean="0"/>
              <a:t>attribute changes that will successfully move a product to the specified new positions on the positioning space</a:t>
            </a:r>
            <a:endParaRPr lang="en-US" altLang="en-US" dirty="0"/>
          </a:p>
        </p:txBody>
      </p:sp>
      <p:sp>
        <p:nvSpPr>
          <p:cNvPr id="663557" name="Rectangle 5"/>
          <p:cNvSpPr>
            <a:spLocks noChangeArrowheads="1"/>
          </p:cNvSpPr>
          <p:nvPr/>
        </p:nvSpPr>
        <p:spPr bwMode="auto">
          <a:xfrm>
            <a:off x="7583488" y="176213"/>
            <a:ext cx="2222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i="1">
                <a:latin typeface="Book Antiqua" panose="02040602050305030304" pitchFamily="18" charset="0"/>
              </a:rPr>
              <a:t> </a:t>
            </a:r>
          </a:p>
        </p:txBody>
      </p:sp>
      <p:sp>
        <p:nvSpPr>
          <p:cNvPr id="663558" name="Rectangle 6"/>
          <p:cNvSpPr>
            <a:spLocks noChangeArrowheads="1"/>
          </p:cNvSpPr>
          <p:nvPr/>
        </p:nvSpPr>
        <p:spPr bwMode="auto">
          <a:xfrm>
            <a:off x="403225" y="187325"/>
            <a:ext cx="214471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a:latin typeface="Book Antiqua" panose="02040602050305030304" pitchFamily="18" charset="0"/>
              </a:rPr>
              <a:t>Product Repositioning: Practice</a:t>
            </a:r>
          </a:p>
        </p:txBody>
      </p:sp>
      <p:sp>
        <p:nvSpPr>
          <p:cNvPr id="663559" name="Rectangle 7"/>
          <p:cNvSpPr>
            <a:spLocks noGrp="1" noChangeArrowheads="1"/>
          </p:cNvSpPr>
          <p:nvPr>
            <p:ph type="title"/>
          </p:nvPr>
        </p:nvSpPr>
        <p:spPr>
          <a:noFill/>
          <a:ln/>
        </p:spPr>
        <p:txBody>
          <a:bodyPr/>
          <a:lstStyle/>
          <a:p>
            <a:pPr marL="1257300" indent="-1257300"/>
            <a:r>
              <a:rPr lang="en-US" altLang="en-US"/>
              <a:t>Example 2: Product Repositioning</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8" name="Rectangle 2"/>
          <p:cNvSpPr>
            <a:spLocks noChangeArrowheads="1"/>
          </p:cNvSpPr>
          <p:nvPr/>
        </p:nvSpPr>
        <p:spPr bwMode="auto">
          <a:xfrm>
            <a:off x="279270" y="1129364"/>
            <a:ext cx="3042316" cy="4025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Open Data File</a:t>
            </a:r>
          </a:p>
          <a:p>
            <a:pPr lvl="1"/>
            <a:r>
              <a:rPr lang="en-US" altLang="en-US" b="0" dirty="0"/>
              <a:t>From the File menu, choose Open to select the </a:t>
            </a:r>
            <a:r>
              <a:rPr lang="en-US" altLang="en-US" b="0" dirty="0" smtClean="0"/>
              <a:t>mapping (SDT) file </a:t>
            </a:r>
            <a:r>
              <a:rPr lang="en-US" altLang="en-US" b="0" dirty="0"/>
              <a:t>to open.</a:t>
            </a:r>
          </a:p>
          <a:p>
            <a:r>
              <a:rPr lang="en-US" altLang="en-US" dirty="0"/>
              <a:t>Open Product Repositioning dialog</a:t>
            </a:r>
          </a:p>
          <a:p>
            <a:pPr lvl="1">
              <a:buClr>
                <a:schemeClr val="tx1"/>
              </a:buClr>
            </a:pPr>
            <a:r>
              <a:rPr lang="en-US" altLang="en-US" b="0" dirty="0"/>
              <a:t>Select Simulate, Repositioning, or select the </a:t>
            </a:r>
            <a:r>
              <a:rPr lang="en-US" altLang="en-US" b="0" dirty="0" smtClean="0"/>
              <a:t>following icon </a:t>
            </a:r>
            <a:r>
              <a:rPr lang="en-US" altLang="en-US" b="0" dirty="0"/>
              <a:t>from the control center.</a:t>
            </a:r>
            <a:endParaRPr lang="en-US" altLang="en-US" sz="600" b="0" dirty="0"/>
          </a:p>
          <a:p>
            <a:endParaRPr lang="en-US" altLang="en-US" sz="400" dirty="0" smtClean="0"/>
          </a:p>
          <a:p>
            <a:r>
              <a:rPr lang="en-US" altLang="en-US" dirty="0" smtClean="0"/>
              <a:t>Create </a:t>
            </a:r>
            <a:r>
              <a:rPr lang="en-US" altLang="en-US" dirty="0"/>
              <a:t>and Position New Products</a:t>
            </a:r>
          </a:p>
          <a:p>
            <a:pPr lvl="1">
              <a:buClr>
                <a:schemeClr val="tx1"/>
              </a:buClr>
            </a:pPr>
            <a:r>
              <a:rPr lang="en-US" altLang="en-US" b="0" dirty="0" smtClean="0"/>
              <a:t>A </a:t>
            </a:r>
            <a:r>
              <a:rPr lang="en-US" altLang="en-US" b="0" dirty="0"/>
              <a:t>new </a:t>
            </a:r>
            <a:r>
              <a:rPr lang="en-US" altLang="en-US" b="0" dirty="0" smtClean="0"/>
              <a:t>probe product </a:t>
            </a:r>
            <a:r>
              <a:rPr lang="en-US" altLang="en-US" b="0" dirty="0"/>
              <a:t>is created by </a:t>
            </a:r>
            <a:r>
              <a:rPr lang="en-US" altLang="en-US" b="0" dirty="0" smtClean="0"/>
              <a:t>clicking </a:t>
            </a:r>
            <a:r>
              <a:rPr lang="en-US" altLang="en-US" b="0" dirty="0"/>
              <a:t>on a product </a:t>
            </a:r>
            <a:r>
              <a:rPr lang="en-US" altLang="en-US" b="0" dirty="0" smtClean="0"/>
              <a:t>sphere and </a:t>
            </a:r>
            <a:r>
              <a:rPr lang="en-US" altLang="en-US" b="0" dirty="0"/>
              <a:t>dragging it to a new position </a:t>
            </a:r>
            <a:r>
              <a:rPr lang="en-US" altLang="en-US" b="0" dirty="0" smtClean="0"/>
              <a:t>(see </a:t>
            </a:r>
            <a:r>
              <a:rPr lang="en-US" altLang="en-US" b="0" dirty="0"/>
              <a:t>the circled products on the dialog box.)  This new product is based on the product it was created from (the boxed product), and </a:t>
            </a:r>
            <a:r>
              <a:rPr lang="en-US" altLang="en-US" b="0" dirty="0" smtClean="0"/>
              <a:t>hence its new position is calculated  by changing its current attribute levels of that product.</a:t>
            </a:r>
          </a:p>
        </p:txBody>
      </p:sp>
      <p:sp>
        <p:nvSpPr>
          <p:cNvPr id="664579" name="Rectangle 3"/>
          <p:cNvSpPr>
            <a:spLocks noChangeArrowheads="1"/>
          </p:cNvSpPr>
          <p:nvPr/>
        </p:nvSpPr>
        <p:spPr bwMode="auto">
          <a:xfrm>
            <a:off x="403225" y="187325"/>
            <a:ext cx="214471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a:latin typeface="Book Antiqua" panose="02040602050305030304" pitchFamily="18" charset="0"/>
              </a:rPr>
              <a:t>Product Repositioning: Practice</a:t>
            </a:r>
          </a:p>
        </p:txBody>
      </p:sp>
      <p:sp>
        <p:nvSpPr>
          <p:cNvPr id="664580" name="Rectangle 4"/>
          <p:cNvSpPr>
            <a:spLocks noGrp="1" noChangeArrowheads="1"/>
          </p:cNvSpPr>
          <p:nvPr>
            <p:ph type="title"/>
          </p:nvPr>
        </p:nvSpPr>
        <p:spPr>
          <a:xfrm>
            <a:off x="234052" y="674153"/>
            <a:ext cx="8358187" cy="347662"/>
          </a:xfrm>
          <a:noFill/>
          <a:ln/>
        </p:spPr>
        <p:txBody>
          <a:bodyPr/>
          <a:lstStyle/>
          <a:p>
            <a:pPr marL="1257300" indent="-1257300"/>
            <a:r>
              <a:rPr lang="en-US" altLang="en-US" dirty="0"/>
              <a:t>Example 2: Product Repositioning</a:t>
            </a:r>
          </a:p>
        </p:txBody>
      </p:sp>
      <p:grpSp>
        <p:nvGrpSpPr>
          <p:cNvPr id="2" name="Group 1"/>
          <p:cNvGrpSpPr/>
          <p:nvPr/>
        </p:nvGrpSpPr>
        <p:grpSpPr>
          <a:xfrm>
            <a:off x="3431754" y="1206500"/>
            <a:ext cx="5563518" cy="3613380"/>
            <a:chOff x="4205288" y="1206500"/>
            <a:chExt cx="4524375" cy="2765425"/>
          </a:xfrm>
        </p:grpSpPr>
        <p:pic>
          <p:nvPicPr>
            <p:cNvPr id="664591" name="Picture 15"/>
            <p:cNvPicPr>
              <a:picLocks noChangeAspect="1" noChangeArrowheads="1"/>
            </p:cNvPicPr>
            <p:nvPr/>
          </p:nvPicPr>
          <p:blipFill>
            <a:blip r:embed="rId3">
              <a:extLst>
                <a:ext uri="{28A0092B-C50C-407E-A947-70E740481C1C}">
                  <a14:useLocalDpi xmlns:a14="http://schemas.microsoft.com/office/drawing/2010/main" val="0"/>
                </a:ext>
              </a:extLst>
            </a:blip>
            <a:srcRect l="130" t="5035" r="21696" b="31250"/>
            <a:stretch>
              <a:fillRect/>
            </a:stretch>
          </p:blipFill>
          <p:spPr bwMode="auto">
            <a:xfrm>
              <a:off x="4205288" y="1206500"/>
              <a:ext cx="4524375" cy="2765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4585" name="Oval 9"/>
            <p:cNvSpPr>
              <a:spLocks noChangeArrowheads="1"/>
            </p:cNvSpPr>
            <p:nvPr/>
          </p:nvSpPr>
          <p:spPr bwMode="auto">
            <a:xfrm>
              <a:off x="5626100" y="1895475"/>
              <a:ext cx="787400" cy="311150"/>
            </a:xfrm>
            <a:prstGeom prst="ellipse">
              <a:avLst/>
            </a:prstGeom>
            <a:noFill/>
            <a:ln w="15875">
              <a:solidFill>
                <a:schemeClr val="bg1"/>
              </a:solidFill>
              <a:round/>
              <a:headEnd type="none" w="sm" len="sm"/>
              <a:tailEnd type="none" w="sm" len="lg"/>
            </a:ln>
            <a:effectLst/>
            <a:extLst>
              <a:ext uri="{909E8E84-426E-40DD-AFC4-6F175D3DCCD1}">
                <a14:hiddenFill xmlns:a14="http://schemas.microsoft.com/office/drawing/2010/main">
                  <a:solidFill>
                    <a:schemeClr val="bg1">
                      <a:alpha val="5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4587" name="Oval 11"/>
            <p:cNvSpPr>
              <a:spLocks noChangeArrowheads="1"/>
            </p:cNvSpPr>
            <p:nvPr/>
          </p:nvSpPr>
          <p:spPr bwMode="auto">
            <a:xfrm>
              <a:off x="4279900" y="2136775"/>
              <a:ext cx="704850" cy="295275"/>
            </a:xfrm>
            <a:prstGeom prst="ellipse">
              <a:avLst/>
            </a:prstGeom>
            <a:noFill/>
            <a:ln w="12700">
              <a:solidFill>
                <a:srgbClr val="F4F4F4"/>
              </a:solidFill>
              <a:round/>
              <a:headEnd type="none" w="sm" len="sm"/>
              <a:tailEnd type="none" w="sm"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4588" name="Rectangle 12"/>
            <p:cNvSpPr>
              <a:spLocks noChangeArrowheads="1"/>
            </p:cNvSpPr>
            <p:nvPr/>
          </p:nvSpPr>
          <p:spPr bwMode="auto">
            <a:xfrm>
              <a:off x="4889500" y="1997075"/>
              <a:ext cx="676275" cy="171450"/>
            </a:xfrm>
            <a:prstGeom prst="rect">
              <a:avLst/>
            </a:prstGeom>
            <a:noFill/>
            <a:ln w="15875">
              <a:solidFill>
                <a:schemeClr val="bg1"/>
              </a:solidFill>
              <a:miter lim="800000"/>
              <a:headEnd type="none" w="sm" len="sm"/>
              <a:tailEnd type="none" w="sm"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664589" name="AutoShape 13"/>
            <p:cNvCxnSpPr>
              <a:cxnSpLocks noChangeShapeType="1"/>
              <a:stCxn id="664588" idx="2"/>
              <a:endCxn id="664587" idx="4"/>
            </p:cNvCxnSpPr>
            <p:nvPr/>
          </p:nvCxnSpPr>
          <p:spPr bwMode="auto">
            <a:xfrm rot="5400000">
              <a:off x="4802188" y="2006600"/>
              <a:ext cx="255587" cy="595313"/>
            </a:xfrm>
            <a:prstGeom prst="curvedConnector3">
              <a:avLst>
                <a:gd name="adj1" fmla="val 189440"/>
              </a:avLst>
            </a:prstGeom>
            <a:noFill/>
            <a:ln w="12700">
              <a:solidFill>
                <a:schemeClr val="bg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4590" name="AutoShape 14"/>
            <p:cNvCxnSpPr>
              <a:cxnSpLocks noChangeShapeType="1"/>
              <a:endCxn id="664585" idx="0"/>
            </p:cNvCxnSpPr>
            <p:nvPr/>
          </p:nvCxnSpPr>
          <p:spPr bwMode="auto">
            <a:xfrm flipV="1">
              <a:off x="5227638" y="1887538"/>
              <a:ext cx="792162" cy="109537"/>
            </a:xfrm>
            <a:prstGeom prst="curvedConnector4">
              <a:avLst>
                <a:gd name="adj1" fmla="val 2000"/>
                <a:gd name="adj2" fmla="val 301449"/>
              </a:avLst>
            </a:prstGeom>
            <a:noFill/>
            <a:ln w="15875">
              <a:solidFill>
                <a:schemeClr val="bg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aphicFrame>
        <p:nvGraphicFramePr>
          <p:cNvPr id="664592" name="Object 16"/>
          <p:cNvGraphicFramePr>
            <a:graphicFrameLocks noChangeAspect="1"/>
          </p:cNvGraphicFramePr>
          <p:nvPr>
            <p:extLst>
              <p:ext uri="{D42A27DB-BD31-4B8C-83A1-F6EECF244321}">
                <p14:modId xmlns:p14="http://schemas.microsoft.com/office/powerpoint/2010/main" val="2962142366"/>
              </p:ext>
            </p:extLst>
          </p:nvPr>
        </p:nvGraphicFramePr>
        <p:xfrm>
          <a:off x="1891307" y="2668035"/>
          <a:ext cx="396399" cy="314325"/>
        </p:xfrm>
        <a:graphic>
          <a:graphicData uri="http://schemas.openxmlformats.org/presentationml/2006/ole">
            <mc:AlternateContent xmlns:mc="http://schemas.openxmlformats.org/markup-compatibility/2006">
              <mc:Choice xmlns:v="urn:schemas-microsoft-com:vml" Requires="v">
                <p:oleObj spid="_x0000_s664679" name="Picture Publisher Image" r:id="rId4" imgW="361762" imgH="285861" progId="PictPub.Image.7">
                  <p:embed/>
                </p:oleObj>
              </mc:Choice>
              <mc:Fallback>
                <p:oleObj name="Picture Publisher Image" r:id="rId4" imgW="361762" imgH="285861" progId="PictPub.Image.7">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1307" y="2668035"/>
                        <a:ext cx="396399"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3" name="Rectangle 3"/>
          <p:cNvSpPr>
            <a:spLocks noChangeArrowheads="1"/>
          </p:cNvSpPr>
          <p:nvPr/>
        </p:nvSpPr>
        <p:spPr bwMode="auto">
          <a:xfrm>
            <a:off x="403225" y="187325"/>
            <a:ext cx="214471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a:latin typeface="Book Antiqua" panose="02040602050305030304" pitchFamily="18" charset="0"/>
              </a:rPr>
              <a:t>Product Repositioning: Practice</a:t>
            </a:r>
          </a:p>
        </p:txBody>
      </p:sp>
      <p:sp>
        <p:nvSpPr>
          <p:cNvPr id="665604" name="Rectangle 4"/>
          <p:cNvSpPr>
            <a:spLocks noGrp="1" noChangeArrowheads="1"/>
          </p:cNvSpPr>
          <p:nvPr>
            <p:ph type="title"/>
          </p:nvPr>
        </p:nvSpPr>
        <p:spPr>
          <a:xfrm>
            <a:off x="415830" y="756779"/>
            <a:ext cx="8358187" cy="347662"/>
          </a:xfrm>
          <a:noFill/>
          <a:ln/>
        </p:spPr>
        <p:txBody>
          <a:bodyPr/>
          <a:lstStyle/>
          <a:p>
            <a:pPr marL="1257300" indent="-1257300"/>
            <a:r>
              <a:rPr lang="en-US" altLang="en-US" dirty="0"/>
              <a:t>Product </a:t>
            </a:r>
            <a:r>
              <a:rPr lang="en-US" altLang="en-US" dirty="0" smtClean="0"/>
              <a:t>Repositioning (cont’d)</a:t>
            </a:r>
            <a:endParaRPr lang="en-US" altLang="en-US" dirty="0"/>
          </a:p>
        </p:txBody>
      </p:sp>
      <p:pic>
        <p:nvPicPr>
          <p:cNvPr id="665612"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864" y="1181883"/>
            <a:ext cx="8277053" cy="1707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5613" name="Rectangle 13"/>
          <p:cNvSpPr>
            <a:spLocks noChangeArrowheads="1"/>
          </p:cNvSpPr>
          <p:nvPr/>
        </p:nvSpPr>
        <p:spPr bwMode="auto">
          <a:xfrm>
            <a:off x="428722" y="3054599"/>
            <a:ext cx="8280112" cy="2972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Set </a:t>
            </a:r>
            <a:r>
              <a:rPr lang="en-US" altLang="en-US" dirty="0" smtClean="0"/>
              <a:t>the Positioning Constraints</a:t>
            </a:r>
            <a:endParaRPr lang="en-US" altLang="en-US" dirty="0"/>
          </a:p>
          <a:p>
            <a:pPr lvl="1">
              <a:buClr>
                <a:schemeClr val="tx1"/>
              </a:buClr>
            </a:pPr>
            <a:r>
              <a:rPr lang="en-US" altLang="en-US" b="0" dirty="0"/>
              <a:t>The </a:t>
            </a:r>
            <a:r>
              <a:rPr lang="en-US" altLang="en-US" b="0" dirty="0" smtClean="0"/>
              <a:t>attributes listed in the product repositioning </a:t>
            </a:r>
            <a:r>
              <a:rPr lang="en-US" altLang="en-US" b="0" dirty="0" smtClean="0"/>
              <a:t>constraints dialog box (above) can apply </a:t>
            </a:r>
            <a:r>
              <a:rPr lang="en-US" altLang="en-US" b="0" dirty="0"/>
              <a:t>to </a:t>
            </a:r>
            <a:r>
              <a:rPr lang="en-US" altLang="en-US" b="0" dirty="0" smtClean="0"/>
              <a:t>1) only </a:t>
            </a:r>
            <a:r>
              <a:rPr lang="en-US" altLang="en-US" b="0" dirty="0"/>
              <a:t>one product at a </a:t>
            </a:r>
            <a:r>
              <a:rPr lang="en-US" altLang="en-US" b="0" dirty="0" smtClean="0"/>
              <a:t>time or 2) apply to all products at a time (by using the global constraints box.)</a:t>
            </a:r>
          </a:p>
          <a:p>
            <a:pPr lvl="1">
              <a:buClr>
                <a:schemeClr val="tx1"/>
              </a:buClr>
            </a:pPr>
            <a:r>
              <a:rPr lang="en-US" altLang="en-US" b="0" dirty="0" smtClean="0"/>
              <a:t>To select which attributes that can contribute to moving the product or products to their new </a:t>
            </a:r>
            <a:r>
              <a:rPr lang="en-US" altLang="en-US" b="0" dirty="0" err="1" smtClean="0"/>
              <a:t>postions</a:t>
            </a:r>
            <a:r>
              <a:rPr lang="en-US" altLang="en-US" b="0" dirty="0" smtClean="0"/>
              <a:t>, simply </a:t>
            </a:r>
            <a:r>
              <a:rPr lang="en-US" altLang="en-US" b="0" dirty="0"/>
              <a:t>u</a:t>
            </a:r>
            <a:r>
              <a:rPr lang="en-US" altLang="en-US" b="0" dirty="0" smtClean="0"/>
              <a:t>se </a:t>
            </a:r>
            <a:r>
              <a:rPr lang="en-US" altLang="en-US" b="0" dirty="0" smtClean="0"/>
              <a:t>your pointing device to </a:t>
            </a:r>
            <a:r>
              <a:rPr lang="en-US" altLang="en-US" b="0" dirty="0" smtClean="0"/>
              <a:t>select </a:t>
            </a:r>
            <a:r>
              <a:rPr lang="en-US" altLang="en-US" b="0" dirty="0"/>
              <a:t>or deselect </a:t>
            </a:r>
            <a:r>
              <a:rPr lang="en-US" altLang="en-US" b="0" dirty="0" smtClean="0"/>
              <a:t>those attributes</a:t>
            </a:r>
            <a:r>
              <a:rPr lang="en-US" altLang="en-US" b="0" dirty="0"/>
              <a:t>. At least one attribute must be selected to run the analysis.</a:t>
            </a:r>
          </a:p>
          <a:p>
            <a:pPr lvl="1">
              <a:buClr>
                <a:schemeClr val="tx1"/>
              </a:buClr>
            </a:pPr>
            <a:r>
              <a:rPr lang="en-US" altLang="en-US" b="0" dirty="0" smtClean="0"/>
              <a:t>The </a:t>
            </a:r>
            <a:r>
              <a:rPr lang="en-US" altLang="en-US" b="0" dirty="0"/>
              <a:t>Search Depth Limit </a:t>
            </a:r>
            <a:r>
              <a:rPr lang="en-US" altLang="en-US" b="0" dirty="0" smtClean="0"/>
              <a:t>slider determines </a:t>
            </a:r>
            <a:r>
              <a:rPr lang="en-US" altLang="en-US" b="0" dirty="0"/>
              <a:t>the </a:t>
            </a:r>
            <a:r>
              <a:rPr lang="en-US" altLang="en-US" b="0" dirty="0" smtClean="0"/>
              <a:t>maximum number </a:t>
            </a:r>
            <a:r>
              <a:rPr lang="en-US" altLang="en-US" b="0" dirty="0"/>
              <a:t>of attributes that </a:t>
            </a:r>
            <a:r>
              <a:rPr lang="en-US" altLang="en-US" b="0" dirty="0" smtClean="0"/>
              <a:t>can be combined together to arrive at the new positions you have defined for your products. </a:t>
            </a:r>
            <a:r>
              <a:rPr lang="en-US" altLang="en-US" b="0" dirty="0" smtClean="0"/>
              <a:t>For instance, if 15 attributes are selected and the search depth limit is 4, then the total number of strategies will be 15 attributes taken four at a time (1365), plus fifteen attributes taken 3 at a time (455), plus 15 attributes taken two at a time (105), plus fifteen attributes taken one at a time</a:t>
            </a:r>
            <a:r>
              <a:rPr lang="en-US" altLang="en-US" b="0" dirty="0"/>
              <a:t> </a:t>
            </a:r>
            <a:r>
              <a:rPr lang="en-US" altLang="en-US" b="0" dirty="0" smtClean="0"/>
              <a:t>(15).  Thus, if these are global constraints, 1940 combinations of attributes will be executed for each new product position.</a:t>
            </a:r>
            <a:endParaRPr lang="en-US" altLang="en-US" b="0" dirty="0" smtClean="0"/>
          </a:p>
          <a:p>
            <a:r>
              <a:rPr lang="en-US" altLang="en-US" dirty="0" smtClean="0"/>
              <a:t>Run Analysis</a:t>
            </a:r>
          </a:p>
          <a:p>
            <a:pPr lvl="1">
              <a:buClr>
                <a:schemeClr val="tx1"/>
              </a:buClr>
            </a:pPr>
            <a:r>
              <a:rPr lang="en-US" altLang="en-US" b="0" dirty="0" smtClean="0"/>
              <a:t>Select </a:t>
            </a:r>
            <a:r>
              <a:rPr lang="en-US" altLang="en-US" b="0" dirty="0"/>
              <a:t>the Run button, and the repositioning report will be generated.</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Rectangle 2"/>
          <p:cNvSpPr>
            <a:spLocks noChangeArrowheads="1"/>
          </p:cNvSpPr>
          <p:nvPr/>
        </p:nvSpPr>
        <p:spPr bwMode="auto">
          <a:xfrm>
            <a:off x="403225" y="187325"/>
            <a:ext cx="214471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a:latin typeface="Book Antiqua" panose="02040602050305030304" pitchFamily="18" charset="0"/>
              </a:rPr>
              <a:t>Product Repositioning: Practice</a:t>
            </a:r>
          </a:p>
        </p:txBody>
      </p:sp>
      <p:sp>
        <p:nvSpPr>
          <p:cNvPr id="689155" name="Rectangle 3"/>
          <p:cNvSpPr>
            <a:spLocks noGrp="1" noChangeArrowheads="1"/>
          </p:cNvSpPr>
          <p:nvPr>
            <p:ph type="title"/>
          </p:nvPr>
        </p:nvSpPr>
        <p:spPr>
          <a:noFill/>
          <a:ln/>
        </p:spPr>
        <p:txBody>
          <a:bodyPr/>
          <a:lstStyle/>
          <a:p>
            <a:pPr marL="1257300" indent="-1257300"/>
            <a:r>
              <a:rPr lang="en-US" altLang="en-US"/>
              <a:t>Product Repositioning</a:t>
            </a:r>
          </a:p>
        </p:txBody>
      </p:sp>
      <p:sp>
        <p:nvSpPr>
          <p:cNvPr id="689157" name="Rectangle 5"/>
          <p:cNvSpPr>
            <a:spLocks noChangeArrowheads="1"/>
          </p:cNvSpPr>
          <p:nvPr/>
        </p:nvSpPr>
        <p:spPr bwMode="auto">
          <a:xfrm>
            <a:off x="367229" y="1140419"/>
            <a:ext cx="4665663" cy="3674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231775" indent="-231775" algn="l" defTabSz="708025">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5238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8159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108075" indent="-177800"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1354138" indent="-131763" algn="l" defTabSz="708025">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18113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2685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27257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182938" indent="-131763" defTabSz="708025"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View Tables and Evaluate Strategies</a:t>
            </a:r>
          </a:p>
          <a:p>
            <a:pPr lvl="1"/>
            <a:r>
              <a:rPr lang="en-US" altLang="en-US" b="0" dirty="0"/>
              <a:t>The reports for each new product are accessible by the tabs at the bottom of the report window.  Each new product has a separate report.  </a:t>
            </a:r>
          </a:p>
          <a:p>
            <a:pPr lvl="1"/>
            <a:r>
              <a:rPr lang="en-US" altLang="en-US" b="0" dirty="0" smtClean="0"/>
              <a:t>The </a:t>
            </a:r>
            <a:r>
              <a:rPr lang="en-US" altLang="en-US" b="0" dirty="0"/>
              <a:t>Old and New values </a:t>
            </a:r>
            <a:r>
              <a:rPr lang="en-US" altLang="en-US" b="0" dirty="0" smtClean="0"/>
              <a:t>columns are expressed in either the units the data was collected in, or as Z-Scores (standard deviations </a:t>
            </a:r>
            <a:r>
              <a:rPr lang="en-US" altLang="en-US" b="0" dirty="0"/>
              <a:t>from the mean of the attribute across all </a:t>
            </a:r>
            <a:r>
              <a:rPr lang="en-US" altLang="en-US" b="0" dirty="0" smtClean="0"/>
              <a:t>products.)  To define which data is shown, see the checkbox on the prior page. </a:t>
            </a:r>
          </a:p>
          <a:p>
            <a:pPr lvl="1"/>
            <a:r>
              <a:rPr lang="en-US" altLang="en-US" b="0" dirty="0" smtClean="0"/>
              <a:t>The </a:t>
            </a:r>
            <a:r>
              <a:rPr lang="en-US" altLang="en-US" b="0" dirty="0"/>
              <a:t>Difference column contains the absolute value of the arithmetic difference between the Old Value and the New Value.  </a:t>
            </a:r>
          </a:p>
          <a:p>
            <a:pPr lvl="1"/>
            <a:r>
              <a:rPr lang="en-US" altLang="en-US" b="0" dirty="0"/>
              <a:t>The % Diff. column values are a relative difference between the old and new values of the attributes.  </a:t>
            </a:r>
            <a:r>
              <a:rPr lang="en-US" altLang="en-US" b="0" dirty="0" smtClean="0"/>
              <a:t>Accordingly, if </a:t>
            </a:r>
            <a:r>
              <a:rPr lang="en-US" altLang="en-US" b="0" dirty="0"/>
              <a:t>the old or new value is close to </a:t>
            </a:r>
            <a:r>
              <a:rPr lang="en-US" altLang="en-US" b="0" dirty="0" smtClean="0"/>
              <a:t>zero (as it often may be when using Z-scores), </a:t>
            </a:r>
            <a:r>
              <a:rPr lang="en-US" altLang="en-US" b="0" dirty="0"/>
              <a:t>the percent difference is significantly greater than if the value is closer to one.</a:t>
            </a:r>
          </a:p>
          <a:p>
            <a:pPr lvl="1">
              <a:buClr>
                <a:schemeClr val="tx1"/>
              </a:buClr>
            </a:pPr>
            <a:endParaRPr lang="en-US" altLang="en-US" b="0" dirty="0"/>
          </a:p>
        </p:txBody>
      </p:sp>
      <p:pic>
        <p:nvPicPr>
          <p:cNvPr id="689158" name="Picture 6"/>
          <p:cNvPicPr>
            <a:picLocks noChangeAspect="1" noChangeArrowheads="1"/>
          </p:cNvPicPr>
          <p:nvPr/>
        </p:nvPicPr>
        <p:blipFill>
          <a:blip r:embed="rId2">
            <a:extLst>
              <a:ext uri="{28A0092B-C50C-407E-A947-70E740481C1C}">
                <a14:useLocalDpi xmlns:a14="http://schemas.microsoft.com/office/drawing/2010/main" val="0"/>
              </a:ext>
            </a:extLst>
          </a:blip>
          <a:srcRect l="6715" t="14111" r="46634" b="28473"/>
          <a:stretch>
            <a:fillRect/>
          </a:stretch>
        </p:blipFill>
        <p:spPr bwMode="auto">
          <a:xfrm>
            <a:off x="5241664" y="859775"/>
            <a:ext cx="3620793" cy="3343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Rectangle 2"/>
          <p:cNvSpPr>
            <a:spLocks noChangeArrowheads="1"/>
          </p:cNvSpPr>
          <p:nvPr/>
        </p:nvSpPr>
        <p:spPr bwMode="auto">
          <a:xfrm>
            <a:off x="2700146" y="2441422"/>
            <a:ext cx="3668697"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800" dirty="0">
                <a:latin typeface="Arial" panose="020B0604020202020204" pitchFamily="34" charset="0"/>
              </a:rPr>
              <a:t>V. Appendix - Reference </a:t>
            </a:r>
            <a:r>
              <a:rPr lang="en-US" altLang="en-US" sz="1800" dirty="0" smtClean="0">
                <a:latin typeface="Arial" panose="020B0604020202020204" pitchFamily="34" charset="0"/>
              </a:rPr>
              <a:t>Manual</a:t>
            </a:r>
          </a:p>
          <a:p>
            <a:endParaRPr lang="en-US" altLang="en-US" sz="1800" dirty="0">
              <a:latin typeface="Arial" panose="020B0604020202020204" pitchFamily="34" charset="0"/>
            </a:endParaRPr>
          </a:p>
          <a:p>
            <a:r>
              <a:rPr lang="en-US" altLang="en-US" sz="1800" dirty="0">
                <a:latin typeface="Arial" panose="020B0604020202020204" pitchFamily="34" charset="0"/>
              </a:rPr>
              <a:t>	A.  Dialog Boxes</a:t>
            </a:r>
          </a:p>
          <a:p>
            <a:r>
              <a:rPr lang="en-US" altLang="en-US" sz="1800" dirty="0">
                <a:latin typeface="Arial" panose="020B0604020202020204" pitchFamily="34" charset="0"/>
              </a:rPr>
              <a:t>	B.  Using Charts/Graphs</a:t>
            </a:r>
          </a:p>
          <a:p>
            <a:r>
              <a:rPr lang="en-US" altLang="en-US" sz="1800" dirty="0">
                <a:latin typeface="Arial" panose="020B0604020202020204" pitchFamily="34" charset="0"/>
              </a:rPr>
              <a:t>	C.  Personalities</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Rectangle 2"/>
          <p:cNvSpPr>
            <a:spLocks noGrp="1" noChangeArrowheads="1"/>
          </p:cNvSpPr>
          <p:nvPr>
            <p:ph type="title"/>
          </p:nvPr>
        </p:nvSpPr>
        <p:spPr/>
        <p:txBody>
          <a:bodyPr/>
          <a:lstStyle/>
          <a:p>
            <a:r>
              <a:rPr lang="en-US" altLang="en-US"/>
              <a:t>1. File: Open</a:t>
            </a:r>
          </a:p>
        </p:txBody>
      </p:sp>
      <p:sp>
        <p:nvSpPr>
          <p:cNvPr id="638979" name="Rectangle 3"/>
          <p:cNvSpPr>
            <a:spLocks noGrp="1" noChangeArrowheads="1"/>
          </p:cNvSpPr>
          <p:nvPr>
            <p:ph type="body" idx="1"/>
          </p:nvPr>
        </p:nvSpPr>
        <p:spPr>
          <a:xfrm>
            <a:off x="303213" y="1216025"/>
            <a:ext cx="3046412" cy="2972992"/>
          </a:xfrm>
        </p:spPr>
        <p:txBody>
          <a:bodyPr/>
          <a:lstStyle/>
          <a:p>
            <a:pPr marL="171450" indent="-171450">
              <a:spcBef>
                <a:spcPct val="10000"/>
              </a:spcBef>
              <a:buFont typeface="Wingdings" panose="05000000000000000000" pitchFamily="2" charset="2"/>
              <a:buChar char=""/>
            </a:pPr>
            <a:r>
              <a:rPr lang="en-US" altLang="en-US" sz="1200" b="0" dirty="0"/>
              <a:t>A mapping data file (a file with the extension .SDT) must be opened in PositionSolve</a:t>
            </a:r>
            <a:r>
              <a:rPr lang="en-US" altLang="en-US" sz="1200" b="0" baseline="30000" dirty="0"/>
              <a:t>TM</a:t>
            </a:r>
            <a:r>
              <a:rPr lang="en-US" altLang="en-US" sz="1200" b="0" dirty="0"/>
              <a:t> to begin </a:t>
            </a:r>
            <a:r>
              <a:rPr lang="en-US" altLang="en-US" sz="1200" b="0" dirty="0" smtClean="0"/>
              <a:t>any desired  analyses. </a:t>
            </a:r>
            <a:r>
              <a:rPr lang="en-US" altLang="en-US" sz="1200" b="0" dirty="0"/>
              <a:t>PositionSolve</a:t>
            </a:r>
            <a:r>
              <a:rPr lang="en-US" altLang="en-US" sz="1200" b="0" baseline="30000" dirty="0"/>
              <a:t>TM</a:t>
            </a:r>
            <a:r>
              <a:rPr lang="en-US" altLang="en-US" sz="1200" b="0" dirty="0"/>
              <a:t> creates an SDT  file when the user finishes entering data in the Build wizard.</a:t>
            </a:r>
          </a:p>
          <a:p>
            <a:pPr marL="171450" indent="-171450">
              <a:spcBef>
                <a:spcPct val="10000"/>
              </a:spcBef>
              <a:buFont typeface="Wingdings" panose="05000000000000000000" pitchFamily="2" charset="2"/>
              <a:buChar char=""/>
            </a:pPr>
            <a:r>
              <a:rPr lang="en-US" altLang="en-US" sz="1200" b="0" dirty="0" smtClean="0"/>
              <a:t>Use </a:t>
            </a:r>
            <a:r>
              <a:rPr lang="en-US" altLang="en-US" sz="1200" b="0" dirty="0"/>
              <a:t>the Open icon or select Open from the File menu to get to </a:t>
            </a:r>
            <a:r>
              <a:rPr lang="en-US" altLang="en-US" sz="1200" b="0" dirty="0" smtClean="0"/>
              <a:t>the Open dialog box.</a:t>
            </a:r>
          </a:p>
          <a:p>
            <a:pPr marL="171450" indent="-171450">
              <a:spcBef>
                <a:spcPct val="10000"/>
              </a:spcBef>
              <a:buFont typeface="Wingdings" panose="05000000000000000000" pitchFamily="2" charset="2"/>
              <a:buChar char=""/>
            </a:pPr>
            <a:r>
              <a:rPr lang="en-US" altLang="en-US" sz="1200" b="0" dirty="0" smtClean="0"/>
              <a:t>Browse </a:t>
            </a:r>
            <a:r>
              <a:rPr lang="en-US" altLang="en-US" sz="1200" b="0" dirty="0"/>
              <a:t>through available directories using the       </a:t>
            </a:r>
            <a:r>
              <a:rPr lang="en-US" altLang="en-US" sz="1200" b="0" dirty="0" smtClean="0"/>
              <a:t>button. Select the desired directory by clicking on it twice.</a:t>
            </a:r>
          </a:p>
          <a:p>
            <a:pPr marL="171450" indent="-171450">
              <a:buFont typeface="Symbol" panose="05050102010706020507" pitchFamily="18" charset="2"/>
              <a:buChar char="·"/>
            </a:pPr>
            <a:r>
              <a:rPr lang="en-US" altLang="en-US" sz="1200" b="0" dirty="0" smtClean="0"/>
              <a:t>If </a:t>
            </a:r>
            <a:r>
              <a:rPr lang="en-US" altLang="en-US" sz="1200" b="0" dirty="0"/>
              <a:t>the 	            button is selected, PositionSolve</a:t>
            </a:r>
            <a:r>
              <a:rPr lang="en-US" altLang="en-US" sz="1200" b="0" baseline="30000" dirty="0"/>
              <a:t>TM</a:t>
            </a:r>
            <a:r>
              <a:rPr lang="en-US" altLang="en-US" sz="1200" b="0" dirty="0"/>
              <a:t> will exit this dialog box and cancel any changes that were made. </a:t>
            </a:r>
          </a:p>
        </p:txBody>
      </p:sp>
      <p:sp>
        <p:nvSpPr>
          <p:cNvPr id="638980" name="Text Box 4"/>
          <p:cNvSpPr txBox="1">
            <a:spLocks noChangeArrowheads="1"/>
          </p:cNvSpPr>
          <p:nvPr/>
        </p:nvSpPr>
        <p:spPr bwMode="auto">
          <a:xfrm>
            <a:off x="377825" y="215900"/>
            <a:ext cx="1715213" cy="216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1750" tIns="15875" rIns="31750" bIns="15875">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b="0" i="1" dirty="0" smtClean="0">
                <a:latin typeface="Book Antiqua" panose="02040602050305030304" pitchFamily="18" charset="0"/>
              </a:rPr>
              <a:t>Appendix A: Dialog </a:t>
            </a:r>
            <a:r>
              <a:rPr lang="en-US" altLang="en-US" sz="1200" b="0" i="1" dirty="0">
                <a:latin typeface="Book Antiqua" panose="02040602050305030304" pitchFamily="18" charset="0"/>
              </a:rPr>
              <a:t>B</a:t>
            </a:r>
            <a:r>
              <a:rPr lang="en-US" altLang="en-US" sz="1200" b="0" i="1" dirty="0" smtClean="0">
                <a:latin typeface="Book Antiqua" panose="02040602050305030304" pitchFamily="18" charset="0"/>
              </a:rPr>
              <a:t>oxes</a:t>
            </a:r>
            <a:endParaRPr lang="en-US" altLang="en-US" sz="1200" b="0" i="1" dirty="0">
              <a:latin typeface="Book Antiqua" panose="02040602050305030304" pitchFamily="18" charset="0"/>
            </a:endParaRPr>
          </a:p>
        </p:txBody>
      </p:sp>
      <p:pic>
        <p:nvPicPr>
          <p:cNvPr id="638981" name="Picture 5"/>
          <p:cNvPicPr>
            <a:picLocks noChangeAspect="1" noChangeArrowheads="1"/>
          </p:cNvPicPr>
          <p:nvPr/>
        </p:nvPicPr>
        <p:blipFill>
          <a:blip r:embed="rId3">
            <a:extLst>
              <a:ext uri="{28A0092B-C50C-407E-A947-70E740481C1C}">
                <a14:useLocalDpi xmlns:a14="http://schemas.microsoft.com/office/drawing/2010/main" val="0"/>
              </a:ext>
            </a:extLst>
          </a:blip>
          <a:srcRect l="68541" t="9251" r="25760" b="83215"/>
          <a:stretch>
            <a:fillRect/>
          </a:stretch>
        </p:blipFill>
        <p:spPr bwMode="auto">
          <a:xfrm>
            <a:off x="1190722" y="3104117"/>
            <a:ext cx="209550" cy="17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38983" name="Object 7"/>
          <p:cNvGraphicFramePr>
            <a:graphicFrameLocks noChangeAspect="1"/>
          </p:cNvGraphicFramePr>
          <p:nvPr>
            <p:extLst>
              <p:ext uri="{D42A27DB-BD31-4B8C-83A1-F6EECF244321}">
                <p14:modId xmlns:p14="http://schemas.microsoft.com/office/powerpoint/2010/main" val="1858438102"/>
              </p:ext>
            </p:extLst>
          </p:nvPr>
        </p:nvGraphicFramePr>
        <p:xfrm>
          <a:off x="947451" y="3563076"/>
          <a:ext cx="593725" cy="182563"/>
        </p:xfrm>
        <a:graphic>
          <a:graphicData uri="http://schemas.openxmlformats.org/presentationml/2006/ole">
            <mc:AlternateContent xmlns:mc="http://schemas.openxmlformats.org/markup-compatibility/2006">
              <mc:Choice xmlns:v="urn:schemas-microsoft-com:vml" Requires="v">
                <p:oleObj spid="_x0000_s767061" name="Photo Editor Photo" r:id="rId4" imgW="714286" imgH="219222" progId="MSPhotoEd.3">
                  <p:embed/>
                </p:oleObj>
              </mc:Choice>
              <mc:Fallback>
                <p:oleObj name="Photo Editor Photo" r:id="rId4" imgW="714286" imgH="219222" progId="MSPhotoEd.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7451" y="3563076"/>
                        <a:ext cx="593725" cy="182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38986"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75125" y="1181100"/>
            <a:ext cx="4092575" cy="2535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a:xfrm>
            <a:off x="404813" y="795338"/>
            <a:ext cx="8358187" cy="627735"/>
          </a:xfrm>
        </p:spPr>
        <p:txBody>
          <a:bodyPr/>
          <a:lstStyle/>
          <a:p>
            <a:r>
              <a:rPr lang="en-US" altLang="en-US" dirty="0"/>
              <a:t>2</a:t>
            </a:r>
            <a:r>
              <a:rPr lang="en-US" altLang="en-US" dirty="0" smtClean="0"/>
              <a:t>. </a:t>
            </a:r>
            <a:r>
              <a:rPr lang="en-US" altLang="en-US" dirty="0"/>
              <a:t>Using </a:t>
            </a:r>
            <a:r>
              <a:rPr lang="en-US" altLang="en-US" dirty="0" smtClean="0"/>
              <a:t>Edit Product </a:t>
            </a:r>
            <a:r>
              <a:rPr lang="en-US" altLang="en-US" dirty="0"/>
              <a:t>t</a:t>
            </a:r>
            <a:r>
              <a:rPr lang="en-US" altLang="en-US" dirty="0" smtClean="0"/>
              <a:t>o Perform Manual</a:t>
            </a:r>
            <a:br>
              <a:rPr lang="en-US" altLang="en-US" dirty="0" smtClean="0"/>
            </a:br>
            <a:r>
              <a:rPr lang="en-US" altLang="en-US" dirty="0" smtClean="0"/>
              <a:t>    Simulations:</a:t>
            </a:r>
            <a:endParaRPr lang="en-US" altLang="en-US" dirty="0"/>
          </a:p>
        </p:txBody>
      </p:sp>
      <p:sp>
        <p:nvSpPr>
          <p:cNvPr id="623619" name="Rectangle 3"/>
          <p:cNvSpPr>
            <a:spLocks noGrp="1" noChangeArrowheads="1"/>
          </p:cNvSpPr>
          <p:nvPr>
            <p:ph type="body" idx="1"/>
          </p:nvPr>
        </p:nvSpPr>
        <p:spPr>
          <a:xfrm>
            <a:off x="481013" y="1546225"/>
            <a:ext cx="6338887" cy="3157658"/>
          </a:xfrm>
        </p:spPr>
        <p:txBody>
          <a:bodyPr/>
          <a:lstStyle/>
          <a:p>
            <a:pPr marL="171450" indent="-171450">
              <a:spcBef>
                <a:spcPct val="10000"/>
              </a:spcBef>
              <a:buFont typeface="Wingdings" panose="05000000000000000000" pitchFamily="2" charset="2"/>
              <a:buChar char=""/>
            </a:pPr>
            <a:r>
              <a:rPr lang="en-US" altLang="en-US" sz="1200" b="0" dirty="0" smtClean="0"/>
              <a:t>To perform simulations, click on </a:t>
            </a:r>
            <a:r>
              <a:rPr lang="en-US" altLang="en-US" sz="1200" b="0" dirty="0" smtClean="0"/>
              <a:t>Edit </a:t>
            </a:r>
            <a:r>
              <a:rPr lang="en-US" altLang="en-US" sz="1200" b="0" dirty="0"/>
              <a:t>Products from the command center dialog box.  </a:t>
            </a:r>
          </a:p>
          <a:p>
            <a:pPr marL="171450" indent="-171450">
              <a:spcBef>
                <a:spcPct val="10000"/>
              </a:spcBef>
              <a:buFont typeface="Wingdings" panose="05000000000000000000" pitchFamily="2" charset="2"/>
              <a:buChar char=""/>
            </a:pPr>
            <a:r>
              <a:rPr lang="en-US" altLang="en-US" sz="1200" b="0" dirty="0" smtClean="0"/>
              <a:t>The PositionSolve</a:t>
            </a:r>
            <a:r>
              <a:rPr lang="en-US" altLang="en-US" sz="1200" b="0" baseline="30000" dirty="0" smtClean="0"/>
              <a:t>TM</a:t>
            </a:r>
            <a:r>
              <a:rPr lang="en-US" altLang="en-US" sz="1200" b="0" dirty="0" smtClean="0"/>
              <a:t> embedded manual</a:t>
            </a:r>
            <a:r>
              <a:rPr lang="en-US" altLang="en-US" sz="1200" b="0" dirty="0" smtClean="0"/>
              <a:t> simulator allows </a:t>
            </a:r>
            <a:r>
              <a:rPr lang="en-US" altLang="en-US" sz="1200" b="0" dirty="0"/>
              <a:t>you to change the position of </a:t>
            </a:r>
            <a:r>
              <a:rPr lang="en-US" altLang="en-US" sz="1200" b="0" dirty="0" smtClean="0"/>
              <a:t>competitors </a:t>
            </a:r>
            <a:r>
              <a:rPr lang="en-US" altLang="en-US" sz="1200" b="0" dirty="0"/>
              <a:t>on the map by modifying specific attribute scores for each </a:t>
            </a:r>
            <a:r>
              <a:rPr lang="en-US" altLang="en-US" sz="1200" b="0" dirty="0" smtClean="0"/>
              <a:t>competitor.  To provide immediate feedback, the </a:t>
            </a:r>
            <a:r>
              <a:rPr lang="en-US" altLang="en-US" sz="1200" b="0" dirty="0"/>
              <a:t>product will automatically move on the map as the attribute score is changed.</a:t>
            </a:r>
          </a:p>
          <a:p>
            <a:pPr marL="171450" indent="-171450">
              <a:spcBef>
                <a:spcPct val="10000"/>
              </a:spcBef>
              <a:buFont typeface="Wingdings" panose="05000000000000000000" pitchFamily="2" charset="2"/>
              <a:buChar char=""/>
            </a:pPr>
            <a:r>
              <a:rPr lang="en-US" altLang="en-US" sz="1200" b="0" dirty="0" err="1" smtClean="0"/>
              <a:t>Sumulations</a:t>
            </a:r>
            <a:r>
              <a:rPr lang="en-US" altLang="en-US" sz="1200" b="0" dirty="0" smtClean="0"/>
              <a:t> can </a:t>
            </a:r>
            <a:r>
              <a:rPr lang="en-US" altLang="en-US" sz="1200" b="0" dirty="0"/>
              <a:t>only be </a:t>
            </a:r>
            <a:r>
              <a:rPr lang="en-US" altLang="en-US" sz="1200" b="0" dirty="0" smtClean="0"/>
              <a:t>performed </a:t>
            </a:r>
            <a:r>
              <a:rPr lang="en-US" altLang="en-US" sz="1200" b="0" dirty="0"/>
              <a:t>for </a:t>
            </a:r>
            <a:r>
              <a:rPr lang="en-US" altLang="en-US" sz="1200" b="0" dirty="0" smtClean="0"/>
              <a:t>original products whose full set of attribute scores were </a:t>
            </a:r>
            <a:r>
              <a:rPr lang="en-US" altLang="en-US" sz="1200" b="0" dirty="0"/>
              <a:t>contained in the data file. </a:t>
            </a:r>
            <a:endParaRPr lang="en-US" altLang="en-US" sz="1200" b="0" dirty="0" smtClean="0"/>
          </a:p>
          <a:p>
            <a:pPr marL="171450" indent="-171450">
              <a:spcBef>
                <a:spcPct val="10000"/>
              </a:spcBef>
              <a:buFont typeface="Wingdings" panose="05000000000000000000" pitchFamily="2" charset="2"/>
              <a:buChar char=""/>
            </a:pPr>
            <a:r>
              <a:rPr lang="en-US" altLang="en-US" sz="1200" b="0" dirty="0" smtClean="0"/>
              <a:t>To perform a manual simulation:</a:t>
            </a:r>
          </a:p>
          <a:p>
            <a:pPr marL="463550" lvl="1" indent="-171450">
              <a:spcBef>
                <a:spcPct val="10000"/>
              </a:spcBef>
              <a:buFont typeface="Wingdings" panose="05000000000000000000" pitchFamily="2" charset="2"/>
              <a:buChar char=""/>
            </a:pPr>
            <a:r>
              <a:rPr lang="en-US" altLang="en-US" sz="1200" dirty="0"/>
              <a:t>S</a:t>
            </a:r>
            <a:r>
              <a:rPr lang="en-US" altLang="en-US" sz="1200" b="0" dirty="0" smtClean="0"/>
              <a:t>elect </a:t>
            </a:r>
            <a:r>
              <a:rPr lang="en-US" altLang="en-US" sz="1200" b="0" dirty="0"/>
              <a:t>one product and one attribute.  </a:t>
            </a:r>
          </a:p>
          <a:p>
            <a:pPr marL="463550" lvl="1" indent="-171450">
              <a:spcBef>
                <a:spcPct val="10000"/>
              </a:spcBef>
              <a:buFont typeface="Wingdings" panose="05000000000000000000" pitchFamily="2" charset="2"/>
              <a:buChar char=""/>
            </a:pPr>
            <a:r>
              <a:rPr lang="en-US" altLang="en-US" sz="1200" dirty="0"/>
              <a:t>C</a:t>
            </a:r>
            <a:r>
              <a:rPr lang="en-US" altLang="en-US" sz="1200" b="0" dirty="0" smtClean="0"/>
              <a:t>hange </a:t>
            </a:r>
            <a:r>
              <a:rPr lang="en-US" altLang="en-US" sz="1200" b="0" dirty="0"/>
              <a:t>the </a:t>
            </a:r>
            <a:r>
              <a:rPr lang="en-US" altLang="en-US" sz="1200" b="0" dirty="0" smtClean="0"/>
              <a:t>score on the attribute from its default value</a:t>
            </a:r>
            <a:r>
              <a:rPr lang="en-US" altLang="en-US" sz="1200" b="0" dirty="0"/>
              <a:t>. </a:t>
            </a:r>
            <a:r>
              <a:rPr lang="en-US" altLang="en-US" sz="1200" b="0" dirty="0" smtClean="0"/>
              <a:t>Notice that the product name, the attribute </a:t>
            </a:r>
            <a:r>
              <a:rPr lang="en-US" altLang="en-US" sz="1200" b="0" dirty="0"/>
              <a:t>name, and </a:t>
            </a:r>
            <a:r>
              <a:rPr lang="en-US" altLang="en-US" sz="1200" b="0" dirty="0" smtClean="0"/>
              <a:t>the attribute level </a:t>
            </a:r>
            <a:r>
              <a:rPr lang="en-US" altLang="en-US" sz="1200" b="0" dirty="0"/>
              <a:t>are displayed in the box under the attributes.  </a:t>
            </a:r>
          </a:p>
          <a:p>
            <a:pPr marL="463550" lvl="1" indent="-171450">
              <a:spcBef>
                <a:spcPct val="10000"/>
              </a:spcBef>
              <a:buFont typeface="Wingdings" panose="05000000000000000000" pitchFamily="2" charset="2"/>
              <a:buChar char=""/>
            </a:pPr>
            <a:r>
              <a:rPr lang="en-US" altLang="en-US" sz="1200" b="0" dirty="0"/>
              <a:t>After an attribute value has been modified, the buttons at the bottom of the dialog box will be available.  Use these reset buttons to return to the default settings for a specific attribute, product, or all products.</a:t>
            </a:r>
          </a:p>
          <a:p>
            <a:pPr marL="171450" indent="-171450">
              <a:spcBef>
                <a:spcPct val="10000"/>
              </a:spcBef>
              <a:buFont typeface="Wingdings" panose="05000000000000000000" pitchFamily="2" charset="2"/>
              <a:buNone/>
            </a:pPr>
            <a:endParaRPr lang="en-US" altLang="en-US" sz="1200" b="0" dirty="0"/>
          </a:p>
        </p:txBody>
      </p:sp>
      <p:sp>
        <p:nvSpPr>
          <p:cNvPr id="623642" name="Line 26"/>
          <p:cNvSpPr>
            <a:spLocks noChangeShapeType="1"/>
          </p:cNvSpPr>
          <p:nvPr/>
        </p:nvSpPr>
        <p:spPr bwMode="auto">
          <a:xfrm flipV="1">
            <a:off x="6505460" y="1338548"/>
            <a:ext cx="479234" cy="369065"/>
          </a:xfrm>
          <a:prstGeom prst="line">
            <a:avLst/>
          </a:prstGeom>
          <a:noFill/>
          <a:ln w="9525">
            <a:solidFill>
              <a:schemeClr val="tx1"/>
            </a:solidFill>
            <a:round/>
            <a:headEnd type="none" w="sm" len="sm"/>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7" name="Picture 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9613" y="911225"/>
            <a:ext cx="1628775" cy="4552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4"/>
          <p:cNvSpPr txBox="1">
            <a:spLocks noChangeArrowheads="1"/>
          </p:cNvSpPr>
          <p:nvPr/>
        </p:nvSpPr>
        <p:spPr bwMode="auto">
          <a:xfrm>
            <a:off x="377825" y="215900"/>
            <a:ext cx="1715213" cy="216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1750" tIns="15875" rIns="31750" bIns="15875">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b="0" i="1" dirty="0" smtClean="0">
                <a:latin typeface="Book Antiqua" panose="02040602050305030304" pitchFamily="18" charset="0"/>
              </a:rPr>
              <a:t>Appendix A: Dialog </a:t>
            </a:r>
            <a:r>
              <a:rPr lang="en-US" altLang="en-US" sz="1200" b="0" i="1" dirty="0">
                <a:latin typeface="Book Antiqua" panose="02040602050305030304" pitchFamily="18" charset="0"/>
              </a:rPr>
              <a:t>B</a:t>
            </a:r>
            <a:r>
              <a:rPr lang="en-US" altLang="en-US" sz="1200" b="0" i="1" dirty="0" smtClean="0">
                <a:latin typeface="Book Antiqua" panose="02040602050305030304" pitchFamily="18" charset="0"/>
              </a:rPr>
              <a:t>oxes</a:t>
            </a:r>
            <a:endParaRPr lang="en-US" altLang="en-US" sz="1200" b="0" i="1" dirty="0">
              <a:latin typeface="Book Antiqua" panose="02040602050305030304"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106" name="Rectangle 1026"/>
          <p:cNvSpPr>
            <a:spLocks noGrp="1" noChangeArrowheads="1"/>
          </p:cNvSpPr>
          <p:nvPr>
            <p:ph type="title"/>
          </p:nvPr>
        </p:nvSpPr>
        <p:spPr/>
        <p:txBody>
          <a:bodyPr/>
          <a:lstStyle/>
          <a:p>
            <a:r>
              <a:rPr lang="en-US" altLang="en-US" dirty="0"/>
              <a:t>3</a:t>
            </a:r>
            <a:r>
              <a:rPr lang="en-US" altLang="en-US" dirty="0" smtClean="0"/>
              <a:t>. Map Options More Details</a:t>
            </a:r>
            <a:endParaRPr lang="en-US" altLang="en-US" dirty="0"/>
          </a:p>
        </p:txBody>
      </p:sp>
      <p:sp>
        <p:nvSpPr>
          <p:cNvPr id="687107" name="Rectangle 1027"/>
          <p:cNvSpPr>
            <a:spLocks noGrp="1" noChangeArrowheads="1"/>
          </p:cNvSpPr>
          <p:nvPr>
            <p:ph type="body" idx="1"/>
          </p:nvPr>
        </p:nvSpPr>
        <p:spPr>
          <a:xfrm>
            <a:off x="440924" y="1160940"/>
            <a:ext cx="6859587" cy="5188984"/>
          </a:xfrm>
        </p:spPr>
        <p:txBody>
          <a:bodyPr/>
          <a:lstStyle/>
          <a:p>
            <a:pPr marL="171450" indent="-171450">
              <a:spcBef>
                <a:spcPct val="10000"/>
              </a:spcBef>
              <a:buFont typeface="Wingdings" panose="05000000000000000000" pitchFamily="2" charset="2"/>
              <a:buNone/>
            </a:pPr>
            <a:r>
              <a:rPr lang="en-US" altLang="en-US" sz="1200" dirty="0"/>
              <a:t>Map System</a:t>
            </a:r>
            <a:r>
              <a:rPr lang="en-US" altLang="en-US" sz="1200" dirty="0" smtClean="0"/>
              <a:t>:  Applicability: Only MDA</a:t>
            </a:r>
            <a:endParaRPr lang="en-US" altLang="en-US" sz="1200" dirty="0"/>
          </a:p>
          <a:p>
            <a:pPr marL="171450" indent="-171450">
              <a:spcBef>
                <a:spcPct val="10000"/>
              </a:spcBef>
              <a:buFont typeface="Wingdings" panose="05000000000000000000" pitchFamily="2" charset="2"/>
              <a:buChar char=""/>
            </a:pPr>
            <a:r>
              <a:rPr lang="en-US" altLang="en-US" sz="1200" b="0" dirty="0" smtClean="0"/>
              <a:t>As mentioned in Section I: The </a:t>
            </a:r>
            <a:r>
              <a:rPr lang="en-US" altLang="en-US" sz="1200" b="0" dirty="0"/>
              <a:t>advantages and disadvantages of each of the coupled methods are somewhat involved.  The coupled methods are based on different algorithms that combine the standard means of plotting product (as the sum of attribute deviations multiplied by the </a:t>
            </a:r>
            <a:r>
              <a:rPr lang="en-US" altLang="en-US" sz="1200" b="0" dirty="0" smtClean="0"/>
              <a:t>discriminant </a:t>
            </a:r>
            <a:r>
              <a:rPr lang="en-US" altLang="en-US" sz="1200" b="0" dirty="0"/>
              <a:t>function) with the fact that each attribute is differentially correlated with each function.  In the selection box, the coupled methods are identified with acronyms based on the algorithm used to locate the products and attributes on the perceptual map.  </a:t>
            </a:r>
          </a:p>
          <a:p>
            <a:pPr marL="171450" indent="-171450">
              <a:spcBef>
                <a:spcPct val="10000"/>
              </a:spcBef>
              <a:buFont typeface="Wingdings" panose="05000000000000000000" pitchFamily="2" charset="2"/>
              <a:buChar char=""/>
            </a:pPr>
            <a:r>
              <a:rPr lang="en-US" altLang="en-US" sz="1200" b="0" dirty="0"/>
              <a:t>Historically, the first coupled method (DW_LW) and the uncoupled method (DC_LC) have both been widely used.  Outside of these two methods, the other coupled methods have not earned as wide a recognition.</a:t>
            </a:r>
          </a:p>
          <a:p>
            <a:pPr marL="171450" indent="-171450">
              <a:spcBef>
                <a:spcPct val="10000"/>
              </a:spcBef>
              <a:buFont typeface="Wingdings" panose="05000000000000000000" pitchFamily="2" charset="2"/>
              <a:buChar char=""/>
            </a:pPr>
            <a:r>
              <a:rPr lang="en-US" altLang="en-US" sz="1200" b="0" dirty="0"/>
              <a:t>DW_LW   The products and attributes obtain their direction (D) and length (L) based on the discriminant canonical correlation coefficient or weight (W).</a:t>
            </a:r>
          </a:p>
          <a:p>
            <a:pPr marL="171450" indent="-171450">
              <a:spcBef>
                <a:spcPct val="10000"/>
              </a:spcBef>
              <a:buFont typeface="Wingdings" panose="05000000000000000000" pitchFamily="2" charset="2"/>
              <a:buChar char=""/>
            </a:pPr>
            <a:r>
              <a:rPr lang="en-US" altLang="en-US" sz="1200" b="0" dirty="0"/>
              <a:t>DW_LC   The products and attributes obtain their direction (D) from the discriminant canonical correlation coefficient or weight (W) and the length (L) from the correlation of each attribute with the discriminant function (C).</a:t>
            </a:r>
          </a:p>
          <a:p>
            <a:pPr marL="171450" indent="-171450">
              <a:spcBef>
                <a:spcPct val="10000"/>
              </a:spcBef>
              <a:buFont typeface="Wingdings" panose="05000000000000000000" pitchFamily="2" charset="2"/>
              <a:buChar char=""/>
            </a:pPr>
            <a:r>
              <a:rPr lang="en-US" altLang="en-US" sz="1200" b="0" dirty="0"/>
              <a:t>DW_LB	   The products and attributes obtain their direction (D) from the discriminant canonical correlation coefficient or weight (W) and the length (L) from both the correlation of each attribute with the discriminant function and the discriminant function.</a:t>
            </a:r>
          </a:p>
          <a:p>
            <a:pPr marL="171450" indent="-171450">
              <a:spcBef>
                <a:spcPct val="10000"/>
              </a:spcBef>
              <a:buFont typeface="Wingdings" panose="05000000000000000000" pitchFamily="2" charset="2"/>
              <a:buChar char=""/>
            </a:pPr>
            <a:r>
              <a:rPr lang="en-US" altLang="en-US" sz="1200" b="0" dirty="0"/>
              <a:t>DC_LW   The products and attributes obtain their direction (D) from the correlation of each attribute with the discriminant function (C) and their length (L) from the canonical correlation coefficient or weight (W).</a:t>
            </a:r>
          </a:p>
          <a:p>
            <a:pPr marL="171450" indent="-171450">
              <a:spcBef>
                <a:spcPct val="10000"/>
              </a:spcBef>
              <a:buFont typeface="Wingdings" panose="05000000000000000000" pitchFamily="2" charset="2"/>
              <a:buChar char=""/>
            </a:pPr>
            <a:r>
              <a:rPr lang="en-US" altLang="en-US" sz="1200" b="0" dirty="0"/>
              <a:t>DC_LC	  Refers only to the attributes.  The attributes obtain their direction (D) from the correlation of each attribute with the discriminant function (C) and their length (L) from the correlation of each attribute with the discriminant function (C). The products obtain their direction (D) and length (L) based on the discriminant canonical correlation coefficient or weight (W).  Because the method for locating the products is different from the attributes, this method is called decoupled. </a:t>
            </a:r>
          </a:p>
        </p:txBody>
      </p:sp>
      <p:pic>
        <p:nvPicPr>
          <p:cNvPr id="687109" name="Picture 10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0211" y="1411957"/>
            <a:ext cx="1533443" cy="2923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4"/>
          <p:cNvSpPr txBox="1">
            <a:spLocks noChangeArrowheads="1"/>
          </p:cNvSpPr>
          <p:nvPr/>
        </p:nvSpPr>
        <p:spPr bwMode="auto">
          <a:xfrm>
            <a:off x="377825" y="215900"/>
            <a:ext cx="1715213" cy="216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1750" tIns="15875" rIns="31750" bIns="15875">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b="0" i="1" dirty="0" smtClean="0">
                <a:latin typeface="Book Antiqua" panose="02040602050305030304" pitchFamily="18" charset="0"/>
              </a:rPr>
              <a:t>Appendix A: Dialog </a:t>
            </a:r>
            <a:r>
              <a:rPr lang="en-US" altLang="en-US" sz="1200" b="0" i="1" dirty="0">
                <a:latin typeface="Book Antiqua" panose="02040602050305030304" pitchFamily="18" charset="0"/>
              </a:rPr>
              <a:t>B</a:t>
            </a:r>
            <a:r>
              <a:rPr lang="en-US" altLang="en-US" sz="1200" b="0" i="1" dirty="0" smtClean="0">
                <a:latin typeface="Book Antiqua" panose="02040602050305030304" pitchFamily="18" charset="0"/>
              </a:rPr>
              <a:t>oxes</a:t>
            </a:r>
            <a:endParaRPr lang="en-US" altLang="en-US" sz="1200" b="0" i="1" dirty="0">
              <a:latin typeface="Book Antiqua" panose="02040602050305030304" pitchFamily="18" charset="0"/>
            </a:endParaRPr>
          </a:p>
        </p:txBody>
      </p:sp>
    </p:spTree>
    <p:extLst>
      <p:ext uri="{BB962C8B-B14F-4D97-AF65-F5344CB8AC3E}">
        <p14:creationId xmlns:p14="http://schemas.microsoft.com/office/powerpoint/2010/main" val="188993697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2" name="Rectangle 2"/>
          <p:cNvSpPr>
            <a:spLocks noGrp="1" noChangeArrowheads="1"/>
          </p:cNvSpPr>
          <p:nvPr>
            <p:ph type="title"/>
          </p:nvPr>
        </p:nvSpPr>
        <p:spPr>
          <a:xfrm>
            <a:off x="253892" y="726230"/>
            <a:ext cx="8358187" cy="347662"/>
          </a:xfrm>
        </p:spPr>
        <p:txBody>
          <a:bodyPr/>
          <a:lstStyle/>
          <a:p>
            <a:r>
              <a:rPr lang="en-US" altLang="en-US" dirty="0" smtClean="0"/>
              <a:t>Appendix B:</a:t>
            </a:r>
            <a:r>
              <a:rPr lang="en-US" altLang="en-US" dirty="0" smtClean="0"/>
              <a:t> </a:t>
            </a:r>
            <a:r>
              <a:rPr lang="en-US" altLang="en-US" dirty="0"/>
              <a:t>Using Charts: Movement</a:t>
            </a:r>
          </a:p>
        </p:txBody>
      </p:sp>
      <p:sp>
        <p:nvSpPr>
          <p:cNvPr id="686083" name="Rectangle 3"/>
          <p:cNvSpPr>
            <a:spLocks noGrp="1" noChangeArrowheads="1"/>
          </p:cNvSpPr>
          <p:nvPr>
            <p:ph type="body" idx="1"/>
          </p:nvPr>
        </p:nvSpPr>
        <p:spPr>
          <a:xfrm>
            <a:off x="303213" y="1146917"/>
            <a:ext cx="8002587" cy="2499016"/>
          </a:xfrm>
        </p:spPr>
        <p:txBody>
          <a:bodyPr/>
          <a:lstStyle/>
          <a:p>
            <a:pPr marL="57150" indent="-57150">
              <a:spcBef>
                <a:spcPct val="10000"/>
              </a:spcBef>
              <a:buFont typeface="Wingdings" panose="05000000000000000000" pitchFamily="2" charset="2"/>
              <a:buNone/>
            </a:pPr>
            <a:r>
              <a:rPr lang="en-US" altLang="en-US" dirty="0"/>
              <a:t>Rotation</a:t>
            </a:r>
            <a:endParaRPr lang="en-US" altLang="en-US" sz="1200" b="0" dirty="0"/>
          </a:p>
          <a:p>
            <a:pPr marL="57150" indent="-57150">
              <a:spcBef>
                <a:spcPct val="10000"/>
              </a:spcBef>
              <a:buFont typeface="Wingdings" panose="05000000000000000000" pitchFamily="2" charset="2"/>
              <a:buChar char=""/>
            </a:pPr>
            <a:r>
              <a:rPr lang="en-US" altLang="en-US" sz="1200" b="0" dirty="0"/>
              <a:t>There is powerful movement control over all charts created in PositionSolve</a:t>
            </a:r>
            <a:r>
              <a:rPr lang="en-US" altLang="en-US" sz="1200" b="0" baseline="30000" dirty="0"/>
              <a:t>TM</a:t>
            </a:r>
            <a:r>
              <a:rPr lang="en-US" altLang="en-US" sz="1200" b="0" dirty="0"/>
              <a:t>.  </a:t>
            </a:r>
            <a:r>
              <a:rPr lang="en-US" altLang="en-US" sz="1200" b="0" dirty="0" smtClean="0"/>
              <a:t>Move your pointer device (e.g. click the left button on your mouse and move it on the screen) or </a:t>
            </a:r>
            <a:r>
              <a:rPr lang="en-US" altLang="en-US" sz="1200" b="0" dirty="0"/>
              <a:t>use the arrow keys to change the display of the chart.   The labels and text will disappear while the chart is being moved, and the outline of the attribute vectors and the product positions will give a 3-D image of how </a:t>
            </a:r>
            <a:r>
              <a:rPr lang="en-US" altLang="en-US" sz="1200" b="0" dirty="0" err="1"/>
              <a:t>how</a:t>
            </a:r>
            <a:r>
              <a:rPr lang="en-US" altLang="en-US" sz="1200" b="0" dirty="0"/>
              <a:t> the chart will look. </a:t>
            </a:r>
          </a:p>
          <a:p>
            <a:pPr marL="57150" indent="-57150">
              <a:spcBef>
                <a:spcPct val="10000"/>
              </a:spcBef>
              <a:buFont typeface="Wingdings" panose="05000000000000000000" pitchFamily="2" charset="2"/>
              <a:buChar char=""/>
            </a:pPr>
            <a:r>
              <a:rPr lang="en-US" altLang="en-US" sz="1200" b="0" dirty="0"/>
              <a:t>A chart can be moved to change the angle of perspective on the perceptual map. </a:t>
            </a:r>
            <a:r>
              <a:rPr lang="en-US" altLang="en-US" sz="1200" b="0" dirty="0" smtClean="0"/>
              <a:t>Draggin</a:t>
            </a:r>
            <a:r>
              <a:rPr lang="en-US" altLang="en-US" sz="1200" b="0" dirty="0" smtClean="0"/>
              <a:t>g </a:t>
            </a:r>
            <a:r>
              <a:rPr lang="en-US" altLang="en-US" sz="1200" b="0" dirty="0" smtClean="0"/>
              <a:t>your pointer vertically </a:t>
            </a:r>
            <a:r>
              <a:rPr lang="en-US" altLang="en-US" sz="1200" b="0" dirty="0"/>
              <a:t>or using the up and down arrows will rotate the chart around a horizontal axis.  Likewise, </a:t>
            </a:r>
            <a:r>
              <a:rPr lang="en-US" altLang="en-US" sz="1200" b="0" dirty="0" smtClean="0"/>
              <a:t>dragging your pointer horizontally </a:t>
            </a:r>
            <a:r>
              <a:rPr lang="en-US" altLang="en-US" sz="1200" b="0" dirty="0"/>
              <a:t>or using the left and right arrows will rotate the chart around a vertical axis.  </a:t>
            </a:r>
          </a:p>
          <a:p>
            <a:pPr marL="57150" indent="-57150">
              <a:spcBef>
                <a:spcPct val="10000"/>
              </a:spcBef>
              <a:buFont typeface="Wingdings" panose="05000000000000000000" pitchFamily="2" charset="2"/>
              <a:buNone/>
            </a:pPr>
            <a:r>
              <a:rPr lang="en-US" altLang="en-US" dirty="0"/>
              <a:t>Zoom</a:t>
            </a:r>
          </a:p>
          <a:p>
            <a:pPr marL="57150" indent="-57150">
              <a:spcBef>
                <a:spcPct val="10000"/>
              </a:spcBef>
              <a:buFont typeface="Wingdings" panose="05000000000000000000" pitchFamily="2" charset="2"/>
              <a:buChar char=""/>
            </a:pPr>
            <a:r>
              <a:rPr lang="en-US" altLang="en-US" sz="1200" b="0" dirty="0"/>
              <a:t>Hold down the ‘Ctrl’ key, and </a:t>
            </a:r>
            <a:r>
              <a:rPr lang="en-US" altLang="en-US" sz="1200" b="0" dirty="0" smtClean="0"/>
              <a:t>drag your pointer upward </a:t>
            </a:r>
            <a:r>
              <a:rPr lang="en-US" altLang="en-US" sz="1200" b="0" dirty="0"/>
              <a:t>to zoom up, or down to zoom down.</a:t>
            </a:r>
          </a:p>
          <a:p>
            <a:pPr marL="57150" indent="-57150">
              <a:spcBef>
                <a:spcPct val="10000"/>
              </a:spcBef>
              <a:buFont typeface="Wingdings" panose="05000000000000000000" pitchFamily="2" charset="2"/>
              <a:buNone/>
            </a:pPr>
            <a:r>
              <a:rPr lang="en-US" altLang="en-US" dirty="0"/>
              <a:t>Placement</a:t>
            </a:r>
            <a:endParaRPr lang="en-US" altLang="en-US" sz="1200" b="0" dirty="0"/>
          </a:p>
          <a:p>
            <a:pPr marL="57150" indent="-57150">
              <a:spcBef>
                <a:spcPct val="10000"/>
              </a:spcBef>
              <a:buFont typeface="Wingdings" panose="05000000000000000000" pitchFamily="2" charset="2"/>
              <a:buChar char=""/>
            </a:pPr>
            <a:r>
              <a:rPr lang="en-US" altLang="en-US" sz="1200" b="0" dirty="0"/>
              <a:t>Hold down the Shift key, and </a:t>
            </a:r>
            <a:r>
              <a:rPr lang="en-US" altLang="en-US" sz="1200" b="0" dirty="0" smtClean="0"/>
              <a:t>drag your pointer </a:t>
            </a:r>
            <a:r>
              <a:rPr lang="en-US" altLang="en-US" sz="1200" b="0" dirty="0" smtClean="0"/>
              <a:t>to </a:t>
            </a:r>
            <a:r>
              <a:rPr lang="en-US" altLang="en-US" sz="1200" b="0" dirty="0"/>
              <a:t>change where the map is centered.</a:t>
            </a:r>
          </a:p>
        </p:txBody>
      </p:sp>
      <p:sp>
        <p:nvSpPr>
          <p:cNvPr id="686084" name="Text Box 4"/>
          <p:cNvSpPr txBox="1">
            <a:spLocks noChangeArrowheads="1"/>
          </p:cNvSpPr>
          <p:nvPr/>
        </p:nvSpPr>
        <p:spPr bwMode="auto">
          <a:xfrm>
            <a:off x="276815" y="215900"/>
            <a:ext cx="803105" cy="216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1750" tIns="15875" rIns="31750" bIns="15875">
            <a:spAutoFit/>
          </a:bodyPr>
          <a:lstStyle>
            <a:lvl1pPr marL="285750" indent="-285750"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b="0" i="1" dirty="0" smtClean="0">
                <a:latin typeface="Book Antiqua" panose="02040602050305030304" pitchFamily="18" charset="0"/>
              </a:rPr>
              <a:t>Appendix B</a:t>
            </a:r>
            <a:endParaRPr lang="en-US" altLang="en-US" sz="1200" b="0" i="1" dirty="0">
              <a:latin typeface="Book Antiqua" panose="02040602050305030304" pitchFamily="18" charset="0"/>
            </a:endParaRPr>
          </a:p>
        </p:txBody>
      </p:sp>
      <p:sp>
        <p:nvSpPr>
          <p:cNvPr id="686085" name="AutoShape 5"/>
          <p:cNvSpPr>
            <a:spLocks noChangeArrowheads="1"/>
          </p:cNvSpPr>
          <p:nvPr/>
        </p:nvSpPr>
        <p:spPr bwMode="auto">
          <a:xfrm>
            <a:off x="4411313" y="4597400"/>
            <a:ext cx="379413" cy="358775"/>
          </a:xfrm>
          <a:prstGeom prst="rightArrow">
            <a:avLst>
              <a:gd name="adj1" fmla="val 46019"/>
              <a:gd name="adj2" fmla="val 36039"/>
            </a:avLst>
          </a:prstGeom>
          <a:solidFill>
            <a:srgbClr val="FFFFFF"/>
          </a:solidFill>
          <a:ln w="9525">
            <a:solidFill>
              <a:schemeClr val="tx1"/>
            </a:solidFill>
            <a:miter lim="800000"/>
            <a:headEnd type="none" w="sm" len="sm"/>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686086" name="Picture 6"/>
          <p:cNvPicPr>
            <a:picLocks noChangeAspect="1" noChangeArrowheads="1"/>
          </p:cNvPicPr>
          <p:nvPr/>
        </p:nvPicPr>
        <p:blipFill>
          <a:blip r:embed="rId2">
            <a:extLst>
              <a:ext uri="{28A0092B-C50C-407E-A947-70E740481C1C}">
                <a14:useLocalDpi xmlns:a14="http://schemas.microsoft.com/office/drawing/2010/main" val="0"/>
              </a:ext>
            </a:extLst>
          </a:blip>
          <a:srcRect l="235" t="5035" r="21695" b="31293"/>
          <a:stretch>
            <a:fillRect/>
          </a:stretch>
        </p:blipFill>
        <p:spPr bwMode="auto">
          <a:xfrm>
            <a:off x="360885" y="3696977"/>
            <a:ext cx="3990186" cy="24409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2644" y="3691864"/>
            <a:ext cx="3976720" cy="2442028"/>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790" name="Rectangle 6"/>
          <p:cNvSpPr>
            <a:spLocks noChangeArrowheads="1"/>
          </p:cNvSpPr>
          <p:nvPr/>
        </p:nvSpPr>
        <p:spPr bwMode="auto">
          <a:xfrm>
            <a:off x="454542" y="2492634"/>
            <a:ext cx="5414963" cy="259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438" tIns="36512" rIns="71438" bIns="36512">
            <a:spAutoFit/>
          </a:bodyPr>
          <a:lstStyle>
            <a:lvl1pPr marL="342900" indent="-342900" algn="l">
              <a:spcBef>
                <a:spcPct val="50000"/>
              </a:spcBef>
              <a:buClr>
                <a:schemeClr val="tx1"/>
              </a:buClr>
              <a:buSzPct val="100000"/>
              <a:buFont typeface="Wingdings" panose="05000000000000000000" pitchFamily="2" charset="2"/>
              <a:buChar char="n"/>
              <a:defRPr sz="1200" b="1">
                <a:solidFill>
                  <a:schemeClr val="tx1"/>
                </a:solidFill>
                <a:latin typeface="Book Antiqua" panose="02040602050305030304" pitchFamily="18" charset="0"/>
              </a:defRPr>
            </a:lvl1pPr>
            <a:lvl2pPr marL="742950" indent="-285750" algn="l">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2pPr>
            <a:lvl3pPr marL="1143000" indent="-228600" algn="l">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3pPr>
            <a:lvl4pPr marL="1600200" indent="-228600" algn="l">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4pPr>
            <a:lvl5pPr marL="2057400" indent="-228600" algn="l">
              <a:spcBef>
                <a:spcPct val="30000"/>
              </a:spcBef>
              <a:buSzPct val="100000"/>
              <a:buFont typeface="Book Antiqua" panose="02040602050305030304" pitchFamily="18" charset="0"/>
              <a:buChar char="–"/>
              <a:defRPr sz="1200">
                <a:solidFill>
                  <a:schemeClr val="tx1"/>
                </a:solidFill>
                <a:latin typeface="Book Antiqua" panose="02040602050305030304" pitchFamily="18" charset="0"/>
              </a:defRPr>
            </a:lvl5pPr>
            <a:lvl6pPr marL="2514600" indent="-228600"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6pPr>
            <a:lvl7pPr marL="2971800" indent="-228600"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7pPr>
            <a:lvl8pPr marL="3429000" indent="-228600"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8pPr>
            <a:lvl9pPr marL="3886200" indent="-228600" eaLnBrk="0" fontAlgn="base" hangingPunct="0">
              <a:spcBef>
                <a:spcPct val="30000"/>
              </a:spcBef>
              <a:spcAft>
                <a:spcPct val="0"/>
              </a:spcAft>
              <a:buSzPct val="100000"/>
              <a:buFont typeface="Book Antiqua" panose="02040602050305030304" pitchFamily="18" charset="0"/>
              <a:buChar char="–"/>
              <a:defRPr sz="1200">
                <a:solidFill>
                  <a:schemeClr val="tx1"/>
                </a:solidFill>
                <a:latin typeface="Book Antiqua" panose="02040602050305030304" pitchFamily="18" charset="0"/>
              </a:defRPr>
            </a:lvl9pPr>
          </a:lstStyle>
          <a:p>
            <a:r>
              <a:rPr lang="en-US" altLang="en-US" dirty="0"/>
              <a:t>Personalities</a:t>
            </a:r>
          </a:p>
          <a:p>
            <a:pPr lvl="1"/>
            <a:r>
              <a:rPr lang="en-US" altLang="en-US" b="0" dirty="0"/>
              <a:t>Select the icon from the command center.</a:t>
            </a:r>
          </a:p>
          <a:p>
            <a:pPr lvl="1"/>
            <a:r>
              <a:rPr lang="en-US" altLang="en-US" dirty="0"/>
              <a:t>Apply Default Personality:</a:t>
            </a:r>
            <a:r>
              <a:rPr lang="en-US" altLang="en-US" b="0" dirty="0"/>
              <a:t> Apply the default personality to the open map.  </a:t>
            </a:r>
          </a:p>
          <a:p>
            <a:pPr lvl="1"/>
            <a:r>
              <a:rPr lang="en-US" altLang="en-US" dirty="0"/>
              <a:t>Load New Personality: </a:t>
            </a:r>
            <a:r>
              <a:rPr lang="en-US" altLang="en-US" b="0" dirty="0"/>
              <a:t>Apply a personality, from a file, to the open map.  </a:t>
            </a:r>
          </a:p>
          <a:p>
            <a:pPr lvl="1"/>
            <a:r>
              <a:rPr lang="en-US" altLang="en-US" dirty="0"/>
              <a:t>Save New Personality:</a:t>
            </a:r>
            <a:r>
              <a:rPr lang="en-US" altLang="en-US" b="0" dirty="0"/>
              <a:t> Save the current map’s settings to a personality file for later use.</a:t>
            </a:r>
          </a:p>
          <a:p>
            <a:pPr lvl="1"/>
            <a:r>
              <a:rPr lang="en-US" altLang="en-US" dirty="0"/>
              <a:t>Enable Default Personality</a:t>
            </a:r>
            <a:r>
              <a:rPr lang="en-US" altLang="en-US" b="0" dirty="0"/>
              <a:t>: When a wizard is executed, apply the default personality to the newly created map if this is checked.</a:t>
            </a:r>
          </a:p>
          <a:p>
            <a:pPr lvl="1"/>
            <a:r>
              <a:rPr lang="en-US" altLang="en-US" dirty="0"/>
              <a:t>Change Default Personality:</a:t>
            </a:r>
            <a:r>
              <a:rPr lang="en-US" altLang="en-US" b="0" dirty="0"/>
              <a:t> Choose a different personality file to be the default.</a:t>
            </a:r>
          </a:p>
        </p:txBody>
      </p:sp>
      <p:sp>
        <p:nvSpPr>
          <p:cNvPr id="758788" name="Rectangle 4"/>
          <p:cNvSpPr>
            <a:spLocks noChangeArrowheads="1"/>
          </p:cNvSpPr>
          <p:nvPr/>
        </p:nvSpPr>
        <p:spPr bwMode="auto">
          <a:xfrm>
            <a:off x="360695" y="187325"/>
            <a:ext cx="932948" cy="27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1200" b="0" i="1" dirty="0" smtClean="0">
                <a:latin typeface="Book Antiqua" panose="02040602050305030304" pitchFamily="18" charset="0"/>
              </a:rPr>
              <a:t>Appendix C</a:t>
            </a:r>
            <a:endParaRPr lang="en-US" altLang="en-US" sz="1200" b="0" i="1" dirty="0">
              <a:latin typeface="Book Antiqua" panose="02040602050305030304" pitchFamily="18" charset="0"/>
            </a:endParaRPr>
          </a:p>
        </p:txBody>
      </p:sp>
      <p:sp>
        <p:nvSpPr>
          <p:cNvPr id="758789" name="Rectangle 5"/>
          <p:cNvSpPr>
            <a:spLocks noGrp="1" noChangeArrowheads="1"/>
          </p:cNvSpPr>
          <p:nvPr>
            <p:ph type="title"/>
          </p:nvPr>
        </p:nvSpPr>
        <p:spPr>
          <a:noFill/>
          <a:ln/>
        </p:spPr>
        <p:txBody>
          <a:bodyPr/>
          <a:lstStyle/>
          <a:p>
            <a:pPr defTabSz="914400"/>
            <a:r>
              <a:rPr lang="en-US" altLang="en-US" dirty="0" smtClean="0"/>
              <a:t>Appendix C</a:t>
            </a:r>
            <a:r>
              <a:rPr lang="en-US" altLang="en-US" dirty="0"/>
              <a:t>. Personalities</a:t>
            </a:r>
          </a:p>
        </p:txBody>
      </p:sp>
      <p:pic>
        <p:nvPicPr>
          <p:cNvPr id="758810" name="Picture 26" descr="Personality_Icon"/>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940884" y="2330710"/>
            <a:ext cx="390525" cy="390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58812" name="Picture 28" descr="personality_dl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186488" y="2701925"/>
            <a:ext cx="2608262" cy="2508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58814" name="Text Box 30"/>
          <p:cNvSpPr txBox="1">
            <a:spLocks noChangeArrowheads="1"/>
          </p:cNvSpPr>
          <p:nvPr/>
        </p:nvSpPr>
        <p:spPr bwMode="auto">
          <a:xfrm>
            <a:off x="419100" y="1270000"/>
            <a:ext cx="8318500"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US" altLang="en-US"/>
          </a:p>
        </p:txBody>
      </p:sp>
      <p:sp>
        <p:nvSpPr>
          <p:cNvPr id="758815" name="Text Box 31"/>
          <p:cNvSpPr txBox="1">
            <a:spLocks noChangeArrowheads="1"/>
          </p:cNvSpPr>
          <p:nvPr/>
        </p:nvSpPr>
        <p:spPr bwMode="auto">
          <a:xfrm>
            <a:off x="419100" y="1168400"/>
            <a:ext cx="83439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1200" b="0">
                <a:latin typeface="Book Antiqua" panose="02040602050305030304" pitchFamily="18" charset="0"/>
              </a:rPr>
              <a:t>Personalities is the term used to describe map settings stored together.  A personality file contains a map’s axis display settings, series draw settings, label settings, and many other settings that effect the appearance of a map.  In order to save time, a personality can be created and applied to every new map created, or even to old maps.</a:t>
            </a:r>
          </a:p>
        </p:txBody>
      </p:sp>
    </p:spTree>
  </p:cSld>
  <p:clrMapOvr>
    <a:masterClrMapping/>
  </p:clrMapOvr>
</p:sld>
</file>

<file path=ppt/theme/theme1.xml><?xml version="1.0" encoding="utf-8"?>
<a:theme xmlns:a="http://schemas.openxmlformats.org/drawingml/2006/main" name="JF0984E4">
  <a:themeElements>
    <a:clrScheme name="">
      <a:dk1>
        <a:srgbClr val="000000"/>
      </a:dk1>
      <a:lt1>
        <a:srgbClr val="FFFFFF"/>
      </a:lt1>
      <a:dk2>
        <a:srgbClr val="000000"/>
      </a:dk2>
      <a:lt2>
        <a:srgbClr val="FFFFFF"/>
      </a:lt2>
      <a:accent1>
        <a:srgbClr val="DADADA"/>
      </a:accent1>
      <a:accent2>
        <a:srgbClr val="919191"/>
      </a:accent2>
      <a:accent3>
        <a:srgbClr val="FFFFFF"/>
      </a:accent3>
      <a:accent4>
        <a:srgbClr val="000000"/>
      </a:accent4>
      <a:accent5>
        <a:srgbClr val="EAEAEA"/>
      </a:accent5>
      <a:accent6>
        <a:srgbClr val="838383"/>
      </a:accent6>
      <a:hlink>
        <a:srgbClr val="FFFFFF"/>
      </a:hlink>
      <a:folHlink>
        <a:srgbClr val="FFFFFF"/>
      </a:folHlink>
    </a:clrScheme>
    <a:fontScheme name="JF0984E4">
      <a:majorFont>
        <a:latin typeface="Arial"/>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sm" len="sm"/>
          <a:tailEnd type="triangl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600" b="1" i="0" u="none" strike="noStrike" cap="none" normalizeH="0" baseline="0" smtClean="0">
            <a:ln>
              <a:noFill/>
            </a:ln>
            <a:solidFill>
              <a:schemeClr val="tx1"/>
            </a:solidFill>
            <a:effectLst/>
            <a:latin typeface="Courier New" panose="02070309020205020404" pitchFamily="49"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sm" len="sm"/>
          <a:tailEnd type="triangl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600" b="1" i="0" u="none" strike="noStrike" cap="none" normalizeH="0" baseline="0" smtClean="0">
            <a:ln>
              <a:noFill/>
            </a:ln>
            <a:solidFill>
              <a:schemeClr val="tx1"/>
            </a:solidFill>
            <a:effectLst/>
            <a:latin typeface="Courier New" panose="02070309020205020404" pitchFamily="49" charset="0"/>
          </a:defRPr>
        </a:defPPr>
      </a:lstStyle>
    </a:lnDef>
  </a:objectDefaults>
  <a:extraClrSchemeLst>
    <a:extraClrScheme>
      <a:clrScheme name="JF0984E4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JF0984E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JF0984E4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JF0984E4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JF0984E4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JF0984E4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JF0984E4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D:\Program Files\Microsoft Office\Templates\Presentation Designs\ZESTY.POT</Template>
  <TotalTime>15927</TotalTime>
  <Pages>54</Pages>
  <Words>10717</Words>
  <Application>Microsoft Office PowerPoint</Application>
  <PresentationFormat>On-screen Show (4:3)</PresentationFormat>
  <Paragraphs>553</Paragraphs>
  <Slides>59</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59</vt:i4>
      </vt:variant>
    </vt:vector>
  </HeadingPairs>
  <TitlesOfParts>
    <vt:vector size="68" baseType="lpstr">
      <vt:lpstr>Arial</vt:lpstr>
      <vt:lpstr>Book Antiqua</vt:lpstr>
      <vt:lpstr>Courier New</vt:lpstr>
      <vt:lpstr>Symbol</vt:lpstr>
      <vt:lpstr>Times New Roman</vt:lpstr>
      <vt:lpstr>Wingdings</vt:lpstr>
      <vt:lpstr>JF0984E4</vt:lpstr>
      <vt:lpstr>Picture Publisher Image</vt:lpstr>
      <vt:lpstr>Photo Editor Photo</vt:lpstr>
      <vt:lpstr>User / Training Manual</vt:lpstr>
      <vt:lpstr>PowerPoint Presentation</vt:lpstr>
      <vt:lpstr>Table of Contents</vt:lpstr>
      <vt:lpstr>System Requirements</vt:lpstr>
      <vt:lpstr>PowerPoint Presentation</vt:lpstr>
      <vt:lpstr>What is Positioning Analysis?</vt:lpstr>
      <vt:lpstr>Why Use Multiple Discriminant Analysis (MDA)?</vt:lpstr>
      <vt:lpstr>Why Multiple Discriminant Analysis (MDA)? (con’t)</vt:lpstr>
      <vt:lpstr>Why Use Correspondence Analysis (CA)?</vt:lpstr>
      <vt:lpstr>Why Principle Components Analysis?</vt:lpstr>
      <vt:lpstr>Introduction: Basic Interpretation of a Perceptual Map</vt:lpstr>
      <vt:lpstr>PowerPoint Presentation</vt:lpstr>
      <vt:lpstr>Using the PositionSolve™ Model Wizard to Build a MDA-Based Perceptual Map</vt:lpstr>
      <vt:lpstr>Using the PositionSolve™ Model Wizard to Build an MDA-Based Perceptual Map</vt:lpstr>
      <vt:lpstr>Using the PositionSolve™ Model Wizard to Build an MDA-Based Perceptual Map</vt:lpstr>
      <vt:lpstr>Using the PositionSolve™ Model Wizard to Build an MDA-Based Perceptual Map</vt:lpstr>
      <vt:lpstr>Using the PositionSolve™ Model Wizard to Build an MDA-Based Perceptual Map</vt:lpstr>
      <vt:lpstr>Using the PositionSolve™ Model Wizard to Build an MDA-Based Perceptual Map</vt:lpstr>
      <vt:lpstr>Using the PositionSolve™ Model Wizard to Build an MDA-Based Perceptual Map</vt:lpstr>
      <vt:lpstr>Using the PositionSolve™ Model Wizard to Build an MDA-Based Perceptual Map</vt:lpstr>
      <vt:lpstr>Using the PositionSolve™ Model Wizard to Build an MDA-Based Perceptual Map</vt:lpstr>
      <vt:lpstr>Using the PositionSolve™ Model Wizard to Build an MDA-Based Perceptual Map</vt:lpstr>
      <vt:lpstr>Using the PositionSolve™ Model Wizard to Build a CA-Based Perceptual Map</vt:lpstr>
      <vt:lpstr>Using the PositionSolve™ Model Wizard to Build a CA-Based Perceptual Map</vt:lpstr>
      <vt:lpstr>Using the PositionSolve™ Model Wizard to Build a CA-Based Perceptual Map</vt:lpstr>
      <vt:lpstr>Using the PositionSolve™ Model Wizard to Build a CA-Based Perceptual Map</vt:lpstr>
      <vt:lpstr>Using the PositionSolve™ Model Wizard to Build a CA-Based Perceptual Map</vt:lpstr>
      <vt:lpstr>Using the PositionSolve™ Model Wizard to Build a CA-Based Perceptual Map</vt:lpstr>
      <vt:lpstr>Using the PositionSolve™ Model Wizard to Build a CA-Based Perceptual Map</vt:lpstr>
      <vt:lpstr>Using the PositionSolve™ Model Wizard </vt:lpstr>
      <vt:lpstr>Introduction: Basic Interpretation of a Perceptual Map</vt:lpstr>
      <vt:lpstr>PowerPoint Presentation</vt:lpstr>
      <vt:lpstr>Closest Competitor Analysis</vt:lpstr>
      <vt:lpstr>Example 1: Which Products Are Closest Within the Market?</vt:lpstr>
      <vt:lpstr>Example 1: Which Products are Closest Within the Market?</vt:lpstr>
      <vt:lpstr>Example 1: Which Products Are Closest Within the Market?</vt:lpstr>
      <vt:lpstr>Significant Product Distance</vt:lpstr>
      <vt:lpstr>Brand Image Diffusion Analysis (Respondent Mapping)</vt:lpstr>
      <vt:lpstr>Contouring the Respondents in Brand Image Diffusion Analysis</vt:lpstr>
      <vt:lpstr>Attribute Elasticity</vt:lpstr>
      <vt:lpstr>Attribute Elasticity</vt:lpstr>
      <vt:lpstr>Map Options</vt:lpstr>
      <vt:lpstr>Fly Through</vt:lpstr>
      <vt:lpstr>PowerPoint Presentation</vt:lpstr>
      <vt:lpstr>Market Niche Analysis (Product Contouring)</vt:lpstr>
      <vt:lpstr>Market Niche Analysis: Practice</vt:lpstr>
      <vt:lpstr>Example 1:</vt:lpstr>
      <vt:lpstr>PowerPoint Presentation</vt:lpstr>
      <vt:lpstr>Product Repositioning: Theory</vt:lpstr>
      <vt:lpstr>Example 2: Product Repositioning</vt:lpstr>
      <vt:lpstr>Example 2: Product Repositioning</vt:lpstr>
      <vt:lpstr>Product Repositioning (cont’d)</vt:lpstr>
      <vt:lpstr>Product Repositioning</vt:lpstr>
      <vt:lpstr>PowerPoint Presentation</vt:lpstr>
      <vt:lpstr>1. File: Open</vt:lpstr>
      <vt:lpstr>2. Using Edit Product to Perform Manual     Simulations:</vt:lpstr>
      <vt:lpstr>3. Map Options More Details</vt:lpstr>
      <vt:lpstr>Appendix B: Using Charts: Movement</vt:lpstr>
      <vt:lpstr>Appendix C. Personalities</vt:lpstr>
    </vt:vector>
  </TitlesOfParts>
  <Company>Market Advantage Consulting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PositionSolv User Manual</dc:title>
  <dc:subject/>
  <dc:creator>Market Advantage Consulting</dc:creator>
  <cp:keywords/>
  <dc:description/>
  <cp:lastModifiedBy>James Libby</cp:lastModifiedBy>
  <cp:revision>295</cp:revision>
  <cp:lastPrinted>2004-01-06T14:36:07Z</cp:lastPrinted>
  <dcterms:created xsi:type="dcterms:W3CDTF">1999-02-19T20:45:58Z</dcterms:created>
  <dcterms:modified xsi:type="dcterms:W3CDTF">2015-10-12T00:26:20Z</dcterms:modified>
</cp:coreProperties>
</file>